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4" r:id="rId3"/>
    <p:sldId id="261" r:id="rId4"/>
    <p:sldId id="263" r:id="rId5"/>
    <p:sldId id="265" r:id="rId6"/>
    <p:sldId id="267" r:id="rId7"/>
    <p:sldId id="269" r:id="rId8"/>
    <p:sldId id="270" r:id="rId9"/>
    <p:sldId id="271" r:id="rId10"/>
    <p:sldId id="260" r:id="rId11"/>
    <p:sldId id="268" r:id="rId12"/>
    <p:sldId id="272" r:id="rId13"/>
    <p:sldId id="275" r:id="rId14"/>
    <p:sldId id="262" r:id="rId15"/>
    <p:sldId id="276" r:id="rId16"/>
    <p:sldId id="273" r:id="rId17"/>
    <p:sldId id="277" r:id="rId18"/>
    <p:sldId id="280" r:id="rId19"/>
    <p:sldId id="266" r:id="rId20"/>
    <p:sldId id="278" r:id="rId21"/>
    <p:sldId id="281" r:id="rId22"/>
    <p:sldId id="279" r:id="rId23"/>
    <p:sldId id="290" r:id="rId24"/>
    <p:sldId id="282" r:id="rId25"/>
    <p:sldId id="283" r:id="rId26"/>
    <p:sldId id="292" r:id="rId27"/>
    <p:sldId id="291" r:id="rId28"/>
    <p:sldId id="284" r:id="rId29"/>
    <p:sldId id="285" r:id="rId30"/>
    <p:sldId id="286" r:id="rId31"/>
    <p:sldId id="287" r:id="rId32"/>
    <p:sldId id="293" r:id="rId33"/>
    <p:sldId id="294" r:id="rId34"/>
    <p:sldId id="288" r:id="rId35"/>
    <p:sldId id="289" r:id="rId3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741"/>
  </p:normalViewPr>
  <p:slideViewPr>
    <p:cSldViewPr snapToGrid="0" snapToObjects="1">
      <p:cViewPr varScale="1">
        <p:scale>
          <a:sx n="107" d="100"/>
          <a:sy n="107" d="100"/>
        </p:scale>
        <p:origin x="9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11D12F7-FA31-2944-8F40-46DAA7D903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a16="http://schemas.microsoft.com/office/drawing/2014/main" id="{6B2CD9E5-9D50-434A-8725-7EC0BAC465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11363-D42C-EB42-9107-2A6D6CDDF32B}" type="datetimeFigureOut">
              <a:rPr lang="es-AR" smtClean="0"/>
              <a:t>30/7/22</a:t>
            </a:fld>
            <a:endParaRPr lang="es-AR"/>
          </a:p>
        </p:txBody>
      </p:sp>
      <p:sp>
        <p:nvSpPr>
          <p:cNvPr id="4" name="Marcador de pie de página 3">
            <a:extLst>
              <a:ext uri="{FF2B5EF4-FFF2-40B4-BE49-F238E27FC236}">
                <a16:creationId xmlns:a16="http://schemas.microsoft.com/office/drawing/2014/main" id="{23155F60-301F-5543-8D7C-DDFE6523D9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a:extLst>
              <a:ext uri="{FF2B5EF4-FFF2-40B4-BE49-F238E27FC236}">
                <a16:creationId xmlns:a16="http://schemas.microsoft.com/office/drawing/2014/main" id="{6A2BD71F-9586-734A-9231-39B201A506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E62E31-EEC4-774E-988C-AF8659B1B810}" type="slidenum">
              <a:rPr lang="es-AR" smtClean="0"/>
              <a:t>‹Nº›</a:t>
            </a:fld>
            <a:endParaRPr lang="es-AR"/>
          </a:p>
        </p:txBody>
      </p:sp>
    </p:spTree>
    <p:extLst>
      <p:ext uri="{BB962C8B-B14F-4D97-AF65-F5344CB8AC3E}">
        <p14:creationId xmlns:p14="http://schemas.microsoft.com/office/powerpoint/2010/main" val="223563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57CEB-7258-104E-9194-B28D74BEEDD6}" type="datetimeFigureOut">
              <a:rPr lang="es-AR" smtClean="0"/>
              <a:t>30/7/22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1EA25-7F36-5E43-AF2A-5C1E46715384}" type="slidenum">
              <a:rPr lang="es-AR" smtClean="0"/>
              <a:t>‹Nº›</a:t>
            </a:fld>
            <a:endParaRPr lang="es-AR"/>
          </a:p>
        </p:txBody>
      </p:sp>
    </p:spTree>
    <p:extLst>
      <p:ext uri="{BB962C8B-B14F-4D97-AF65-F5344CB8AC3E}">
        <p14:creationId xmlns:p14="http://schemas.microsoft.com/office/powerpoint/2010/main" val="425889916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DAFAE-85E6-294C-A63A-5C9AF87D62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70D2952E-799F-1A4C-B721-6261F487C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a:extLst>
              <a:ext uri="{FF2B5EF4-FFF2-40B4-BE49-F238E27FC236}">
                <a16:creationId xmlns:a16="http://schemas.microsoft.com/office/drawing/2014/main" id="{98486790-3D8E-F54E-A90F-89FBCD9A3861}"/>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5" name="Marcador de pie de página 4">
            <a:extLst>
              <a:ext uri="{FF2B5EF4-FFF2-40B4-BE49-F238E27FC236}">
                <a16:creationId xmlns:a16="http://schemas.microsoft.com/office/drawing/2014/main" id="{D6C777BD-E1F8-8B41-9823-E6FDED409B0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82FC2D7-68EA-7749-AC68-33EFD6D2977E}"/>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18432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12D15D-8231-984D-86CE-166860C8DD5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4579B14C-78BA-6149-A188-B4D4D3E21BE0}"/>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2E08525-1689-1842-9A7B-16B92020966F}"/>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5" name="Marcador de pie de página 4">
            <a:extLst>
              <a:ext uri="{FF2B5EF4-FFF2-40B4-BE49-F238E27FC236}">
                <a16:creationId xmlns:a16="http://schemas.microsoft.com/office/drawing/2014/main" id="{5234F695-36A7-5E40-B334-1DEC9744289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35F6CA53-E485-C644-8897-B34768F819B1}"/>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398677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602AF42-5226-4D47-99F6-399798E660E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DE63DEA0-7261-3141-874A-E8E6FA09DC3F}"/>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F82DBA6-92BB-534B-9FE1-9047E5543F4A}"/>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5" name="Marcador de pie de página 4">
            <a:extLst>
              <a:ext uri="{FF2B5EF4-FFF2-40B4-BE49-F238E27FC236}">
                <a16:creationId xmlns:a16="http://schemas.microsoft.com/office/drawing/2014/main" id="{D63F6F67-518C-8E4B-A301-BB86C96C29A9}"/>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13FBCCA-C909-A84D-B71E-63F506E758DA}"/>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157756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A5F96-7AE8-8144-93A1-919AB4636E2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A2C3F6D-5FDA-A044-B33C-27E17DB6CDBA}"/>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87AD491-BDA8-1845-B253-A5FC671F0FD1}"/>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5" name="Marcador de pie de página 4">
            <a:extLst>
              <a:ext uri="{FF2B5EF4-FFF2-40B4-BE49-F238E27FC236}">
                <a16:creationId xmlns:a16="http://schemas.microsoft.com/office/drawing/2014/main" id="{B0E7F23F-61D1-C84A-8358-66C4DA19646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3D24FED-B7C2-D143-B30D-AB983CBF30C4}"/>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297470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F9B99-A1B4-574C-B4AB-0D126362B10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39A08B1-CF91-8349-A2EB-97A96E8C85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56E59266-00C2-474A-A0AC-98D2DCA19C52}"/>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5" name="Marcador de pie de página 4">
            <a:extLst>
              <a:ext uri="{FF2B5EF4-FFF2-40B4-BE49-F238E27FC236}">
                <a16:creationId xmlns:a16="http://schemas.microsoft.com/office/drawing/2014/main" id="{874CEC7A-2C6C-AD43-BB88-ADB67A149D1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CA61858-AEEF-EF4B-9C3C-98AD6CECE30A}"/>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288436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A3896-869E-0445-B9EA-82FD22C83A1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7BAD5F1A-B3F3-6645-B3A0-4ADB09022887}"/>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7EF3EFA4-1536-0645-A1A3-C4F8BFE4AC3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D1DCC968-0DB8-E44B-B447-D3EAAF08629D}"/>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6" name="Marcador de pie de página 5">
            <a:extLst>
              <a:ext uri="{FF2B5EF4-FFF2-40B4-BE49-F238E27FC236}">
                <a16:creationId xmlns:a16="http://schemas.microsoft.com/office/drawing/2014/main" id="{DEF27162-04B3-E347-A8AC-FD5988B3896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BAF6DE2C-43E3-7D4E-9999-159DA416F121}"/>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205546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FD98B-F100-8D49-AAEE-99A6A67500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9423B50-84B9-EF4A-A760-3BC8F0AA9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EBD5FE56-CC7F-F04A-8CB0-37050DB54089}"/>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D01A8620-549F-BB40-8C0B-BF6BD9BB1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3C48E82E-C635-9D4A-B7E5-85BB856509FA}"/>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14351F01-FBA6-C642-8503-72E1BDEC6B02}"/>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8" name="Marcador de pie de página 7">
            <a:extLst>
              <a:ext uri="{FF2B5EF4-FFF2-40B4-BE49-F238E27FC236}">
                <a16:creationId xmlns:a16="http://schemas.microsoft.com/office/drawing/2014/main" id="{BC1C2EA3-49C5-0A4A-86A7-B7310ABF36DA}"/>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AB600837-C738-E446-992A-C060542C434A}"/>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357114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C7FAB-388E-9545-B747-2A1AFC8E710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79651EB1-66A7-4A47-81B5-B555D4BFC65D}"/>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4" name="Marcador de pie de página 3">
            <a:extLst>
              <a:ext uri="{FF2B5EF4-FFF2-40B4-BE49-F238E27FC236}">
                <a16:creationId xmlns:a16="http://schemas.microsoft.com/office/drawing/2014/main" id="{4494B15C-3302-054C-9525-B21132F03475}"/>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B4B383AA-41D1-6242-8294-749B3B451305}"/>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340089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C3F272-AE48-034E-A32A-99900F0E175C}"/>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3" name="Marcador de pie de página 2">
            <a:extLst>
              <a:ext uri="{FF2B5EF4-FFF2-40B4-BE49-F238E27FC236}">
                <a16:creationId xmlns:a16="http://schemas.microsoft.com/office/drawing/2014/main" id="{68185080-DD37-7E4A-AB89-CF7390BE1052}"/>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726BDF72-9B15-CB46-AA67-9C09352DC3A7}"/>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208084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74FFF-2C61-644D-BF8C-090A11661C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86140A5-309E-D647-9BC7-1CDB3F6BF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E394A80F-7A2F-4B40-87B5-2B41A1EC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A86844E-9F3B-3443-96A5-8C0304A0252A}"/>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6" name="Marcador de pie de página 5">
            <a:extLst>
              <a:ext uri="{FF2B5EF4-FFF2-40B4-BE49-F238E27FC236}">
                <a16:creationId xmlns:a16="http://schemas.microsoft.com/office/drawing/2014/main" id="{43CB23E9-BABA-8641-B4ED-C9C6C90BD3C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2FE2AFA-9447-1F4A-8874-DAAC4E64A16F}"/>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76821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1DF94-AD7E-ED49-9131-CCA15D86A6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4E752D21-72E7-034E-991C-3A3103807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B262CC77-9646-0A4E-AA9A-26B3A2AF4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379FB81E-B00B-2440-8116-94B6A1629D3A}"/>
              </a:ext>
            </a:extLst>
          </p:cNvPr>
          <p:cNvSpPr>
            <a:spLocks noGrp="1"/>
          </p:cNvSpPr>
          <p:nvPr>
            <p:ph type="dt" sz="half" idx="10"/>
          </p:nvPr>
        </p:nvSpPr>
        <p:spPr/>
        <p:txBody>
          <a:bodyPr/>
          <a:lstStyle/>
          <a:p>
            <a:fld id="{D94B5CA6-BF33-A84A-877E-3DC83DC9AC60}" type="datetimeFigureOut">
              <a:rPr lang="es-AR" smtClean="0"/>
              <a:t>30/7/22</a:t>
            </a:fld>
            <a:endParaRPr lang="es-AR"/>
          </a:p>
        </p:txBody>
      </p:sp>
      <p:sp>
        <p:nvSpPr>
          <p:cNvPr id="6" name="Marcador de pie de página 5">
            <a:extLst>
              <a:ext uri="{FF2B5EF4-FFF2-40B4-BE49-F238E27FC236}">
                <a16:creationId xmlns:a16="http://schemas.microsoft.com/office/drawing/2014/main" id="{453B4713-A0D1-2B47-947F-65C2B82346C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1C4BC3AE-6B11-BC47-80BA-7851F2706917}"/>
              </a:ext>
            </a:extLst>
          </p:cNvPr>
          <p:cNvSpPr>
            <a:spLocks noGrp="1"/>
          </p:cNvSpPr>
          <p:nvPr>
            <p:ph type="sldNum" sz="quarter" idx="12"/>
          </p:nvPr>
        </p:nvSpPr>
        <p:spPr/>
        <p:txBody>
          <a:bodyPr/>
          <a:lstStyle/>
          <a:p>
            <a:fld id="{CAE1E189-C3A5-5C45-9F5E-A4781EAC4C4D}" type="slidenum">
              <a:rPr lang="es-AR" smtClean="0"/>
              <a:t>‹Nº›</a:t>
            </a:fld>
            <a:endParaRPr lang="es-AR"/>
          </a:p>
        </p:txBody>
      </p:sp>
    </p:spTree>
    <p:extLst>
      <p:ext uri="{BB962C8B-B14F-4D97-AF65-F5344CB8AC3E}">
        <p14:creationId xmlns:p14="http://schemas.microsoft.com/office/powerpoint/2010/main" val="153548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9ECD18-EA67-FE4F-AE33-769D811D7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372E400-61A9-4940-A96D-D03E14158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E2307829-4473-284A-BF80-FBB57244A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B5CA6-BF33-A84A-877E-3DC83DC9AC60}" type="datetimeFigureOut">
              <a:rPr lang="es-AR" smtClean="0"/>
              <a:t>30/7/22</a:t>
            </a:fld>
            <a:endParaRPr lang="es-AR"/>
          </a:p>
        </p:txBody>
      </p:sp>
      <p:sp>
        <p:nvSpPr>
          <p:cNvPr id="5" name="Marcador de pie de página 4">
            <a:extLst>
              <a:ext uri="{FF2B5EF4-FFF2-40B4-BE49-F238E27FC236}">
                <a16:creationId xmlns:a16="http://schemas.microsoft.com/office/drawing/2014/main" id="{1DDA4303-B2D3-104B-9CCF-861A1CEB9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9AD5E546-662D-D548-BFED-1171E4D39D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1E189-C3A5-5C45-9F5E-A4781EAC4C4D}" type="slidenum">
              <a:rPr lang="es-AR" smtClean="0"/>
              <a:t>‹Nº›</a:t>
            </a:fld>
            <a:endParaRPr lang="es-AR"/>
          </a:p>
        </p:txBody>
      </p:sp>
    </p:spTree>
    <p:extLst>
      <p:ext uri="{BB962C8B-B14F-4D97-AF65-F5344CB8AC3E}">
        <p14:creationId xmlns:p14="http://schemas.microsoft.com/office/powerpoint/2010/main" val="219809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8EA668-63B1-D945-B25A-84FC5C08E830}"/>
              </a:ext>
            </a:extLst>
          </p:cNvPr>
          <p:cNvSpPr>
            <a:spLocks noGrp="1"/>
          </p:cNvSpPr>
          <p:nvPr>
            <p:ph type="ctrTitle"/>
          </p:nvPr>
        </p:nvSpPr>
        <p:spPr>
          <a:xfrm>
            <a:off x="1524000" y="486137"/>
            <a:ext cx="9144000" cy="3023826"/>
          </a:xfrm>
        </p:spPr>
        <p:txBody>
          <a:bodyPr>
            <a:normAutofit/>
          </a:bodyPr>
          <a:lstStyle/>
          <a:p>
            <a:r>
              <a:rPr lang="es-AR" b="1" dirty="0">
                <a:solidFill>
                  <a:schemeClr val="accent1"/>
                </a:solidFill>
              </a:rPr>
              <a:t>FEDERACION LATINOAMERICANA </a:t>
            </a:r>
            <a:br>
              <a:rPr lang="es-AR" b="1" dirty="0">
                <a:solidFill>
                  <a:schemeClr val="accent1"/>
                </a:solidFill>
              </a:rPr>
            </a:br>
            <a:r>
              <a:rPr lang="es-AR" b="1" dirty="0">
                <a:solidFill>
                  <a:schemeClr val="accent1"/>
                </a:solidFill>
              </a:rPr>
              <a:t>DE FISCALES</a:t>
            </a:r>
          </a:p>
        </p:txBody>
      </p:sp>
      <p:sp>
        <p:nvSpPr>
          <p:cNvPr id="3" name="Subtítulo 2">
            <a:extLst>
              <a:ext uri="{FF2B5EF4-FFF2-40B4-BE49-F238E27FC236}">
                <a16:creationId xmlns:a16="http://schemas.microsoft.com/office/drawing/2014/main" id="{2C971E16-CB99-524F-B600-0107AC8F3F8A}"/>
              </a:ext>
            </a:extLst>
          </p:cNvPr>
          <p:cNvSpPr>
            <a:spLocks noGrp="1"/>
          </p:cNvSpPr>
          <p:nvPr>
            <p:ph type="subTitle" idx="1"/>
          </p:nvPr>
        </p:nvSpPr>
        <p:spPr>
          <a:xfrm>
            <a:off x="1524000" y="4035807"/>
            <a:ext cx="9144000" cy="2336055"/>
          </a:xfrm>
        </p:spPr>
        <p:txBody>
          <a:bodyPr>
            <a:normAutofit lnSpcReduction="10000"/>
          </a:bodyPr>
          <a:lstStyle/>
          <a:p>
            <a:r>
              <a:rPr lang="es-AR" sz="2800" b="1" dirty="0"/>
              <a:t>24th ANNUAL CONFERENCE AND GENERAL METTING</a:t>
            </a:r>
          </a:p>
          <a:p>
            <a:r>
              <a:rPr lang="es-AR" sz="2800" b="1" dirty="0"/>
              <a:t>OF THE </a:t>
            </a:r>
          </a:p>
          <a:p>
            <a:r>
              <a:rPr lang="es-AR" sz="2800" b="1" dirty="0"/>
              <a:t>INTERNATIONAL ASSOCIATION OF PROSECUTORS</a:t>
            </a:r>
          </a:p>
          <a:p>
            <a:r>
              <a:rPr lang="es-AR" sz="2800" b="1"/>
              <a:t>Susana Marta Pernas</a:t>
            </a:r>
            <a:endParaRPr lang="es-AR" sz="2800" b="1" dirty="0"/>
          </a:p>
          <a:p>
            <a:r>
              <a:rPr lang="es-AR" sz="2800" b="1" dirty="0"/>
              <a:t>15-19 septiembre 2019  -  Buenos Aires </a:t>
            </a:r>
          </a:p>
        </p:txBody>
      </p:sp>
      <p:sp>
        <p:nvSpPr>
          <p:cNvPr id="4" name="CuadroTexto 3">
            <a:extLst>
              <a:ext uri="{FF2B5EF4-FFF2-40B4-BE49-F238E27FC236}">
                <a16:creationId xmlns:a16="http://schemas.microsoft.com/office/drawing/2014/main" id="{22F3D0DF-1E31-2C41-AB1F-4E6BCAA95B08}"/>
              </a:ext>
            </a:extLst>
          </p:cNvPr>
          <p:cNvSpPr txBox="1"/>
          <p:nvPr/>
        </p:nvSpPr>
        <p:spPr>
          <a:xfrm>
            <a:off x="11079678" y="6293922"/>
            <a:ext cx="184731" cy="369332"/>
          </a:xfrm>
          <a:prstGeom prst="rect">
            <a:avLst/>
          </a:prstGeom>
          <a:noFill/>
        </p:spPr>
        <p:txBody>
          <a:bodyPr wrap="none" rtlCol="0">
            <a:spAutoFit/>
          </a:bodyPr>
          <a:lstStyle/>
          <a:p>
            <a:endParaRPr lang="es-AR" dirty="0"/>
          </a:p>
        </p:txBody>
      </p:sp>
      <p:pic>
        <p:nvPicPr>
          <p:cNvPr id="6" name="Imagen 5">
            <a:extLst>
              <a:ext uri="{FF2B5EF4-FFF2-40B4-BE49-F238E27FC236}">
                <a16:creationId xmlns:a16="http://schemas.microsoft.com/office/drawing/2014/main" id="{CAE372F4-839D-444E-B058-EB44364CD337}"/>
              </a:ext>
            </a:extLst>
          </p:cNvPr>
          <p:cNvPicPr>
            <a:picLocks noChangeAspect="1"/>
          </p:cNvPicPr>
          <p:nvPr/>
        </p:nvPicPr>
        <p:blipFill>
          <a:blip r:embed="rId2"/>
          <a:stretch>
            <a:fillRect/>
          </a:stretch>
        </p:blipFill>
        <p:spPr>
          <a:xfrm>
            <a:off x="83126" y="5474525"/>
            <a:ext cx="2660073" cy="1383476"/>
          </a:xfrm>
          <a:prstGeom prst="rect">
            <a:avLst/>
          </a:prstGeom>
        </p:spPr>
      </p:pic>
    </p:spTree>
    <p:extLst>
      <p:ext uri="{BB962C8B-B14F-4D97-AF65-F5344CB8AC3E}">
        <p14:creationId xmlns:p14="http://schemas.microsoft.com/office/powerpoint/2010/main" val="45889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29DAF-157C-D846-975F-98E5F9974804}"/>
              </a:ext>
            </a:extLst>
          </p:cNvPr>
          <p:cNvSpPr>
            <a:spLocks noGrp="1"/>
          </p:cNvSpPr>
          <p:nvPr>
            <p:ph type="title"/>
          </p:nvPr>
        </p:nvSpPr>
        <p:spPr>
          <a:xfrm>
            <a:off x="838200" y="365125"/>
            <a:ext cx="10515600" cy="584901"/>
          </a:xfrm>
        </p:spPr>
        <p:txBody>
          <a:bodyPr>
            <a:normAutofit fontScale="90000"/>
          </a:bodyPr>
          <a:lstStyle/>
          <a:p>
            <a:pPr algn="ctr"/>
            <a:r>
              <a:rPr lang="es-AR" sz="4800" b="1" dirty="0">
                <a:solidFill>
                  <a:schemeClr val="accent1"/>
                </a:solidFill>
              </a:rPr>
              <a:t>RECLAMO  DE  LA  SOCIEDAD</a:t>
            </a:r>
          </a:p>
        </p:txBody>
      </p:sp>
      <p:pic>
        <p:nvPicPr>
          <p:cNvPr id="5" name="Marcador de contenido 4">
            <a:extLst>
              <a:ext uri="{FF2B5EF4-FFF2-40B4-BE49-F238E27FC236}">
                <a16:creationId xmlns:a16="http://schemas.microsoft.com/office/drawing/2014/main" id="{4522156F-6F84-C440-8A2A-ECB67864F2C5}"/>
              </a:ext>
            </a:extLst>
          </p:cNvPr>
          <p:cNvPicPr>
            <a:picLocks noGrp="1" noChangeAspect="1"/>
          </p:cNvPicPr>
          <p:nvPr>
            <p:ph idx="1"/>
          </p:nvPr>
        </p:nvPicPr>
        <p:blipFill>
          <a:blip r:embed="rId2"/>
          <a:stretch>
            <a:fillRect/>
          </a:stretch>
        </p:blipFill>
        <p:spPr>
          <a:xfrm>
            <a:off x="2311780" y="1227550"/>
            <a:ext cx="7354733" cy="4092595"/>
          </a:xfrm>
        </p:spPr>
      </p:pic>
      <p:pic>
        <p:nvPicPr>
          <p:cNvPr id="4" name="Imagen 3">
            <a:extLst>
              <a:ext uri="{FF2B5EF4-FFF2-40B4-BE49-F238E27FC236}">
                <a16:creationId xmlns:a16="http://schemas.microsoft.com/office/drawing/2014/main" id="{DFD22E89-E605-6B48-8DB7-DAA1B95DA1E7}"/>
              </a:ext>
            </a:extLst>
          </p:cNvPr>
          <p:cNvPicPr>
            <a:picLocks noChangeAspect="1"/>
          </p:cNvPicPr>
          <p:nvPr/>
        </p:nvPicPr>
        <p:blipFill>
          <a:blip r:embed="rId3"/>
          <a:stretch>
            <a:fillRect/>
          </a:stretch>
        </p:blipFill>
        <p:spPr>
          <a:xfrm>
            <a:off x="0" y="5418609"/>
            <a:ext cx="2636322" cy="1370028"/>
          </a:xfrm>
          <a:prstGeom prst="rect">
            <a:avLst/>
          </a:prstGeom>
        </p:spPr>
      </p:pic>
    </p:spTree>
    <p:extLst>
      <p:ext uri="{BB962C8B-B14F-4D97-AF65-F5344CB8AC3E}">
        <p14:creationId xmlns:p14="http://schemas.microsoft.com/office/powerpoint/2010/main" val="227613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996D7-9819-AD41-BC20-D08F7ED534BE}"/>
              </a:ext>
            </a:extLst>
          </p:cNvPr>
          <p:cNvSpPr>
            <a:spLocks noGrp="1"/>
          </p:cNvSpPr>
          <p:nvPr>
            <p:ph type="title"/>
          </p:nvPr>
        </p:nvSpPr>
        <p:spPr/>
        <p:txBody>
          <a:bodyPr/>
          <a:lstStyle/>
          <a:p>
            <a:r>
              <a:rPr lang="es-AR" b="1" dirty="0">
                <a:solidFill>
                  <a:schemeClr val="accent1"/>
                </a:solidFill>
              </a:rPr>
              <a:t>YO SOY NISMAN   - TODOS SOMOS NISMAN</a:t>
            </a:r>
          </a:p>
        </p:txBody>
      </p:sp>
      <p:pic>
        <p:nvPicPr>
          <p:cNvPr id="9" name="Imagen 8">
            <a:extLst>
              <a:ext uri="{FF2B5EF4-FFF2-40B4-BE49-F238E27FC236}">
                <a16:creationId xmlns:a16="http://schemas.microsoft.com/office/drawing/2014/main" id="{631C0BD6-C98A-924B-B5D6-929CAF650785}"/>
              </a:ext>
            </a:extLst>
          </p:cNvPr>
          <p:cNvPicPr>
            <a:picLocks noChangeAspect="1"/>
          </p:cNvPicPr>
          <p:nvPr/>
        </p:nvPicPr>
        <p:blipFill>
          <a:blip r:embed="rId2"/>
          <a:stretch>
            <a:fillRect/>
          </a:stretch>
        </p:blipFill>
        <p:spPr>
          <a:xfrm>
            <a:off x="626753" y="1690689"/>
            <a:ext cx="3427391" cy="3653208"/>
          </a:xfrm>
          <a:prstGeom prst="rect">
            <a:avLst/>
          </a:prstGeom>
        </p:spPr>
      </p:pic>
      <p:pic>
        <p:nvPicPr>
          <p:cNvPr id="14" name="Imagen 13">
            <a:extLst>
              <a:ext uri="{FF2B5EF4-FFF2-40B4-BE49-F238E27FC236}">
                <a16:creationId xmlns:a16="http://schemas.microsoft.com/office/drawing/2014/main" id="{F317D838-6D3D-6B44-83E4-326769D521A8}"/>
              </a:ext>
            </a:extLst>
          </p:cNvPr>
          <p:cNvPicPr>
            <a:picLocks noChangeAspect="1"/>
          </p:cNvPicPr>
          <p:nvPr/>
        </p:nvPicPr>
        <p:blipFill>
          <a:blip r:embed="rId3"/>
          <a:stretch>
            <a:fillRect/>
          </a:stretch>
        </p:blipFill>
        <p:spPr>
          <a:xfrm>
            <a:off x="4745433" y="1690688"/>
            <a:ext cx="6248400" cy="3748211"/>
          </a:xfrm>
          <a:prstGeom prst="rect">
            <a:avLst/>
          </a:prstGeom>
        </p:spPr>
      </p:pic>
      <p:pic>
        <p:nvPicPr>
          <p:cNvPr id="7" name="Imagen 6">
            <a:extLst>
              <a:ext uri="{FF2B5EF4-FFF2-40B4-BE49-F238E27FC236}">
                <a16:creationId xmlns:a16="http://schemas.microsoft.com/office/drawing/2014/main" id="{3326B8FE-6E2A-BA4B-B0B7-11D9316894FC}"/>
              </a:ext>
            </a:extLst>
          </p:cNvPr>
          <p:cNvPicPr>
            <a:picLocks noChangeAspect="1"/>
          </p:cNvPicPr>
          <p:nvPr/>
        </p:nvPicPr>
        <p:blipFill>
          <a:blip r:embed="rId4"/>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42616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276751-EA5A-6841-A27F-8648C4C1D4EE}"/>
              </a:ext>
            </a:extLst>
          </p:cNvPr>
          <p:cNvSpPr>
            <a:spLocks noGrp="1"/>
          </p:cNvSpPr>
          <p:nvPr>
            <p:ph type="title"/>
          </p:nvPr>
        </p:nvSpPr>
        <p:spPr>
          <a:xfrm>
            <a:off x="838200" y="427512"/>
            <a:ext cx="10515600" cy="1678813"/>
          </a:xfrm>
        </p:spPr>
        <p:txBody>
          <a:bodyPr>
            <a:normAutofit/>
          </a:bodyPr>
          <a:lstStyle/>
          <a:p>
            <a:pPr algn="ctr"/>
            <a:r>
              <a:rPr lang="es-AR" sz="3800" b="1" dirty="0">
                <a:solidFill>
                  <a:schemeClr val="accent1"/>
                </a:solidFill>
              </a:rPr>
              <a:t>ENCUENTRO INTERNACIONAL DE ASOCIACIONES DE FISCALES FACULTAD DE DERECHO DE BUENOS AIRES</a:t>
            </a:r>
            <a:br>
              <a:rPr lang="es-AR" sz="3800" b="1" dirty="0">
                <a:solidFill>
                  <a:schemeClr val="accent1"/>
                </a:solidFill>
              </a:rPr>
            </a:br>
            <a:r>
              <a:rPr lang="es-AR" sz="3800" b="1" dirty="0">
                <a:solidFill>
                  <a:schemeClr val="accent1"/>
                </a:solidFill>
              </a:rPr>
              <a:t>26-02-2016</a:t>
            </a:r>
          </a:p>
        </p:txBody>
      </p:sp>
      <p:sp>
        <p:nvSpPr>
          <p:cNvPr id="3" name="Marcador de contenido 2">
            <a:extLst>
              <a:ext uri="{FF2B5EF4-FFF2-40B4-BE49-F238E27FC236}">
                <a16:creationId xmlns:a16="http://schemas.microsoft.com/office/drawing/2014/main" id="{94C89E06-0DCB-8345-9ABF-49D2E25F5EAA}"/>
              </a:ext>
            </a:extLst>
          </p:cNvPr>
          <p:cNvSpPr>
            <a:spLocks noGrp="1"/>
          </p:cNvSpPr>
          <p:nvPr>
            <p:ph idx="1"/>
          </p:nvPr>
        </p:nvSpPr>
        <p:spPr>
          <a:xfrm>
            <a:off x="-1615044" y="2106325"/>
            <a:ext cx="12968844" cy="4070637"/>
          </a:xfrm>
        </p:spPr>
        <p:txBody>
          <a:bodyPr>
            <a:normAutofit lnSpcReduction="10000"/>
          </a:bodyPr>
          <a:lstStyle/>
          <a:p>
            <a:pPr marL="3657600" lvl="8" indent="0" algn="just">
              <a:buNone/>
            </a:pPr>
            <a:endParaRPr lang="es-AR" dirty="0"/>
          </a:p>
          <a:p>
            <a:pPr lvl="8" algn="just"/>
            <a:r>
              <a:rPr lang="es-AR" sz="2600" dirty="0"/>
              <a:t>Se disertó sobre  </a:t>
            </a:r>
            <a:r>
              <a:rPr lang="es-AR" sz="2600" b="1" i="1" dirty="0"/>
              <a:t>“Seguridad e Independencia de los Fiscales”</a:t>
            </a:r>
          </a:p>
          <a:p>
            <a:pPr marL="3657600" lvl="8" indent="0" algn="just">
              <a:buNone/>
            </a:pPr>
            <a:endParaRPr lang="es-AR" sz="2600" i="1" dirty="0"/>
          </a:p>
          <a:p>
            <a:pPr lvl="8" algn="just"/>
            <a:r>
              <a:rPr lang="es-AR" sz="2600" dirty="0"/>
              <a:t>“Sin seguridad física no hay independencia para investigar”. </a:t>
            </a:r>
          </a:p>
          <a:p>
            <a:pPr lvl="8" algn="just"/>
            <a:endParaRPr lang="es-AR" sz="2600" dirty="0"/>
          </a:p>
          <a:p>
            <a:pPr lvl="8" algn="just"/>
            <a:r>
              <a:rPr lang="es-AR" sz="2600" dirty="0"/>
              <a:t>“Un país sin justicia es un país sin instituciones”.</a:t>
            </a:r>
          </a:p>
          <a:p>
            <a:pPr lvl="8" algn="just"/>
            <a:endParaRPr lang="es-AR" sz="2600" dirty="0"/>
          </a:p>
          <a:p>
            <a:pPr lvl="8" algn="just"/>
            <a:r>
              <a:rPr lang="es-AR" sz="2600" dirty="0"/>
              <a:t>Representantes de Argentina, Brasil, Chile y Paraguay.</a:t>
            </a:r>
          </a:p>
          <a:p>
            <a:pPr lvl="8" algn="just"/>
            <a:endParaRPr lang="es-AR" sz="2600" dirty="0"/>
          </a:p>
          <a:p>
            <a:pPr lvl="8" algn="just"/>
            <a:r>
              <a:rPr lang="es-AR" sz="2600" dirty="0"/>
              <a:t>Se decide la necesidad de crear una Confederación que reúna a todas las asociaciones de la región</a:t>
            </a:r>
          </a:p>
          <a:p>
            <a:pPr lvl="8" algn="just"/>
            <a:endParaRPr lang="es-AR" sz="2600" dirty="0"/>
          </a:p>
          <a:p>
            <a:pPr lvl="8" algn="just"/>
            <a:endParaRPr lang="es-AR" dirty="0"/>
          </a:p>
        </p:txBody>
      </p:sp>
      <p:pic>
        <p:nvPicPr>
          <p:cNvPr id="5" name="Imagen 4">
            <a:extLst>
              <a:ext uri="{FF2B5EF4-FFF2-40B4-BE49-F238E27FC236}">
                <a16:creationId xmlns:a16="http://schemas.microsoft.com/office/drawing/2014/main" id="{AF5C42B1-276B-FB47-BD2D-CB42232DBF25}"/>
              </a:ext>
            </a:extLst>
          </p:cNvPr>
          <p:cNvPicPr>
            <a:picLocks noChangeAspect="1"/>
          </p:cNvPicPr>
          <p:nvPr/>
        </p:nvPicPr>
        <p:blipFill>
          <a:blip r:embed="rId2"/>
          <a:stretch>
            <a:fillRect/>
          </a:stretch>
        </p:blipFill>
        <p:spPr>
          <a:xfrm>
            <a:off x="91094" y="5462649"/>
            <a:ext cx="2046464" cy="1395350"/>
          </a:xfrm>
          <a:prstGeom prst="rect">
            <a:avLst/>
          </a:prstGeom>
        </p:spPr>
      </p:pic>
    </p:spTree>
    <p:extLst>
      <p:ext uri="{BB962C8B-B14F-4D97-AF65-F5344CB8AC3E}">
        <p14:creationId xmlns:p14="http://schemas.microsoft.com/office/powerpoint/2010/main" val="165269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46B38-D253-544D-B15A-25564C606F91}"/>
              </a:ext>
            </a:extLst>
          </p:cNvPr>
          <p:cNvSpPr>
            <a:spLocks noGrp="1"/>
          </p:cNvSpPr>
          <p:nvPr>
            <p:ph type="title"/>
          </p:nvPr>
        </p:nvSpPr>
        <p:spPr/>
        <p:txBody>
          <a:bodyPr>
            <a:normAutofit/>
          </a:bodyPr>
          <a:lstStyle/>
          <a:p>
            <a:pPr algn="ctr"/>
            <a:r>
              <a:rPr lang="es-AR" sz="4000" b="1" dirty="0">
                <a:solidFill>
                  <a:schemeClr val="accent1"/>
                </a:solidFill>
              </a:rPr>
              <a:t>ENCUENTRO DE LAS ASOCIACIONES DE FISCALES EN RIO DE JANEIRO  7-10-2015</a:t>
            </a:r>
            <a:endParaRPr lang="es-AR" sz="4000" dirty="0">
              <a:solidFill>
                <a:schemeClr val="accent1"/>
              </a:solidFill>
            </a:endParaRPr>
          </a:p>
        </p:txBody>
      </p:sp>
      <p:pic>
        <p:nvPicPr>
          <p:cNvPr id="6" name="Marcador de contenido 5">
            <a:extLst>
              <a:ext uri="{FF2B5EF4-FFF2-40B4-BE49-F238E27FC236}">
                <a16:creationId xmlns:a16="http://schemas.microsoft.com/office/drawing/2014/main" id="{283279C4-2A23-CB40-97CB-357FCE8EBEBC}"/>
              </a:ext>
            </a:extLst>
          </p:cNvPr>
          <p:cNvPicPr>
            <a:picLocks noGrp="1" noChangeAspect="1"/>
          </p:cNvPicPr>
          <p:nvPr>
            <p:ph idx="1"/>
          </p:nvPr>
        </p:nvPicPr>
        <p:blipFill>
          <a:blip r:embed="rId2"/>
          <a:stretch>
            <a:fillRect/>
          </a:stretch>
        </p:blipFill>
        <p:spPr>
          <a:xfrm>
            <a:off x="1" y="5532437"/>
            <a:ext cx="2493818" cy="1325563"/>
          </a:xfrm>
          <a:prstGeom prst="rect">
            <a:avLst/>
          </a:prstGeom>
        </p:spPr>
      </p:pic>
      <p:sp>
        <p:nvSpPr>
          <p:cNvPr id="8" name="CuadroTexto 7">
            <a:extLst>
              <a:ext uri="{FF2B5EF4-FFF2-40B4-BE49-F238E27FC236}">
                <a16:creationId xmlns:a16="http://schemas.microsoft.com/office/drawing/2014/main" id="{72544935-47BB-2046-9D75-0BA569329EC7}"/>
              </a:ext>
            </a:extLst>
          </p:cNvPr>
          <p:cNvSpPr txBox="1"/>
          <p:nvPr/>
        </p:nvSpPr>
        <p:spPr>
          <a:xfrm>
            <a:off x="2125683" y="1575364"/>
            <a:ext cx="9132125" cy="512294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AR" sz="2000" dirty="0"/>
              <a:t>Con motivo de la 5ta. Reunión Regional en Río de Janeiro, Brasil (octubre 2015) se reunieron en Comisión representantes de las Asociaciones de Fiscales de los siguientes países: Argentina, Brasil, Chile, Costa Rica  y Paraguay  con el mandato de conformar la Confederacion de Asociaciones de Fiscales de América Latina.</a:t>
            </a:r>
          </a:p>
          <a:p>
            <a:pPr marL="285750" indent="-285750" algn="just">
              <a:lnSpc>
                <a:spcPct val="150000"/>
              </a:lnSpc>
              <a:buFont typeface="Arial" panose="020B0604020202020204" pitchFamily="34" charset="0"/>
              <a:buChar char="•"/>
            </a:pPr>
            <a:r>
              <a:rPr lang="es-AR" sz="2000" dirty="0"/>
              <a:t> Decidieron designar un Comité Ejecutivo Provisorio formado por 10 miembros, dos representantes por cada país con la finalidad de redactar el estatuto conforme los siguientes principios: “</a:t>
            </a:r>
            <a:r>
              <a:rPr lang="es-AR" sz="2000" b="1" dirty="0"/>
              <a:t>a 2) </a:t>
            </a:r>
            <a:r>
              <a:rPr lang="es-AR" sz="2000" dirty="0"/>
              <a:t> </a:t>
            </a:r>
            <a:r>
              <a:rPr lang="es-AR" sz="2000" b="1" dirty="0"/>
              <a:t>la defensa de la independencia de sus fiscales y sus instituciones en el desempeño de sus funciones, a3)  la defensa de la seguridad de sus fiscales, colaboradores y familiares…”</a:t>
            </a:r>
          </a:p>
          <a:p>
            <a:pPr marL="285750" indent="-285750" algn="just">
              <a:lnSpc>
                <a:spcPct val="150000"/>
              </a:lnSpc>
              <a:buFont typeface="Arial" panose="020B0604020202020204" pitchFamily="34" charset="0"/>
              <a:buChar char="•"/>
            </a:pPr>
            <a:r>
              <a:rPr lang="es-AR" sz="2000" dirty="0"/>
              <a:t>Su denominación será: </a:t>
            </a:r>
          </a:p>
          <a:p>
            <a:pPr algn="ctr">
              <a:lnSpc>
                <a:spcPct val="150000"/>
              </a:lnSpc>
            </a:pPr>
            <a:r>
              <a:rPr lang="es-AR" sz="2000" b="1" dirty="0"/>
              <a:t>FEDERACION LATINOAMERICANA DE FISCALES </a:t>
            </a:r>
          </a:p>
        </p:txBody>
      </p:sp>
    </p:spTree>
    <p:extLst>
      <p:ext uri="{BB962C8B-B14F-4D97-AF65-F5344CB8AC3E}">
        <p14:creationId xmlns:p14="http://schemas.microsoft.com/office/powerpoint/2010/main" val="114890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244E7-6F4F-6040-8EE3-D3ED3EA3979E}"/>
              </a:ext>
            </a:extLst>
          </p:cNvPr>
          <p:cNvSpPr>
            <a:spLocks noGrp="1"/>
          </p:cNvSpPr>
          <p:nvPr>
            <p:ph type="title"/>
          </p:nvPr>
        </p:nvSpPr>
        <p:spPr/>
        <p:txBody>
          <a:bodyPr>
            <a:normAutofit/>
          </a:bodyPr>
          <a:lstStyle/>
          <a:p>
            <a:pPr algn="ctr"/>
            <a:r>
              <a:rPr lang="es-AR" sz="4000" b="1" dirty="0">
                <a:solidFill>
                  <a:schemeClr val="accent1"/>
                </a:solidFill>
              </a:rPr>
              <a:t>ENCUENTRO DE LAS ASOCIACIONES DE FISCALES EN RIO DE JANEIRO – FIRMA DEL ACTA - 7-10-2015  </a:t>
            </a:r>
          </a:p>
        </p:txBody>
      </p:sp>
      <p:pic>
        <p:nvPicPr>
          <p:cNvPr id="5" name="Imagen 4">
            <a:extLst>
              <a:ext uri="{FF2B5EF4-FFF2-40B4-BE49-F238E27FC236}">
                <a16:creationId xmlns:a16="http://schemas.microsoft.com/office/drawing/2014/main" id="{FF3BBC72-B09F-F548-BC43-58B6263BA310}"/>
              </a:ext>
            </a:extLst>
          </p:cNvPr>
          <p:cNvPicPr>
            <a:picLocks noChangeAspect="1"/>
          </p:cNvPicPr>
          <p:nvPr/>
        </p:nvPicPr>
        <p:blipFill>
          <a:blip r:embed="rId2"/>
          <a:stretch>
            <a:fillRect/>
          </a:stretch>
        </p:blipFill>
        <p:spPr>
          <a:xfrm>
            <a:off x="91094" y="5427022"/>
            <a:ext cx="2683824" cy="1430977"/>
          </a:xfrm>
          <a:prstGeom prst="rect">
            <a:avLst/>
          </a:prstGeom>
        </p:spPr>
      </p:pic>
      <p:pic>
        <p:nvPicPr>
          <p:cNvPr id="15" name="Marcador de contenido 14">
            <a:extLst>
              <a:ext uri="{FF2B5EF4-FFF2-40B4-BE49-F238E27FC236}">
                <a16:creationId xmlns:a16="http://schemas.microsoft.com/office/drawing/2014/main" id="{951C14CC-A438-A14A-814B-06EDD4FD8D8C}"/>
              </a:ext>
            </a:extLst>
          </p:cNvPr>
          <p:cNvPicPr>
            <a:picLocks noGrp="1" noChangeAspect="1"/>
          </p:cNvPicPr>
          <p:nvPr>
            <p:ph idx="1"/>
          </p:nvPr>
        </p:nvPicPr>
        <p:blipFill>
          <a:blip r:embed="rId3"/>
          <a:stretch>
            <a:fillRect/>
          </a:stretch>
        </p:blipFill>
        <p:spPr>
          <a:xfrm>
            <a:off x="2774918" y="1791172"/>
            <a:ext cx="7735712" cy="4351338"/>
          </a:xfrm>
        </p:spPr>
      </p:pic>
    </p:spTree>
    <p:extLst>
      <p:ext uri="{BB962C8B-B14F-4D97-AF65-F5344CB8AC3E}">
        <p14:creationId xmlns:p14="http://schemas.microsoft.com/office/powerpoint/2010/main" val="1132237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14A25-404E-B143-A574-8559364E373A}"/>
              </a:ext>
            </a:extLst>
          </p:cNvPr>
          <p:cNvSpPr>
            <a:spLocks noGrp="1"/>
          </p:cNvSpPr>
          <p:nvPr>
            <p:ph type="title"/>
          </p:nvPr>
        </p:nvSpPr>
        <p:spPr/>
        <p:txBody>
          <a:bodyPr>
            <a:noAutofit/>
          </a:bodyPr>
          <a:lstStyle/>
          <a:p>
            <a:pPr algn="ctr"/>
            <a:r>
              <a:rPr lang="es-AR" sz="3600" b="1" dirty="0">
                <a:solidFill>
                  <a:schemeClr val="accent1"/>
                </a:solidFill>
              </a:rPr>
              <a:t>CONSTITUCION DE LA FEDERACION LATINOAMERICANA DE FISCALES       </a:t>
            </a:r>
            <a:br>
              <a:rPr lang="es-AR" sz="3600" b="1" dirty="0">
                <a:solidFill>
                  <a:schemeClr val="accent1"/>
                </a:solidFill>
              </a:rPr>
            </a:br>
            <a:r>
              <a:rPr lang="es-AR" sz="3600" b="1" dirty="0">
                <a:solidFill>
                  <a:schemeClr val="accent1"/>
                </a:solidFill>
              </a:rPr>
              <a:t>República del Paraguay 27-05-2016</a:t>
            </a:r>
          </a:p>
        </p:txBody>
      </p:sp>
      <p:sp>
        <p:nvSpPr>
          <p:cNvPr id="3" name="Marcador de contenido 2">
            <a:extLst>
              <a:ext uri="{FF2B5EF4-FFF2-40B4-BE49-F238E27FC236}">
                <a16:creationId xmlns:a16="http://schemas.microsoft.com/office/drawing/2014/main" id="{0D4A0E19-0D94-FC4E-A261-6C13DE25E5BF}"/>
              </a:ext>
            </a:extLst>
          </p:cNvPr>
          <p:cNvSpPr>
            <a:spLocks noGrp="1"/>
          </p:cNvSpPr>
          <p:nvPr>
            <p:ph idx="1"/>
          </p:nvPr>
        </p:nvSpPr>
        <p:spPr>
          <a:xfrm>
            <a:off x="1455717" y="2268187"/>
            <a:ext cx="9528958" cy="3443844"/>
          </a:xfrm>
        </p:spPr>
        <p:txBody>
          <a:bodyPr>
            <a:noAutofit/>
          </a:bodyPr>
          <a:lstStyle/>
          <a:p>
            <a:r>
              <a:rPr lang="es-AR" sz="2400" dirty="0"/>
              <a:t>Aprobación del Estatuto</a:t>
            </a:r>
          </a:p>
          <a:p>
            <a:endParaRPr lang="es-AR" sz="2400" dirty="0"/>
          </a:p>
          <a:p>
            <a:r>
              <a:rPr lang="es-AR" sz="2400" dirty="0"/>
              <a:t>Integración:   Asociaciones de Fiscales de Argentina, Brasil, Chile, Costa Rica, Paraguay, Uruguay</a:t>
            </a:r>
          </a:p>
          <a:p>
            <a:endParaRPr lang="es-AR" sz="2400" dirty="0"/>
          </a:p>
          <a:p>
            <a:r>
              <a:rPr lang="es-AR" sz="2400" dirty="0"/>
              <a:t>Designación de autoridades período 2016-2018  </a:t>
            </a:r>
          </a:p>
          <a:p>
            <a:endParaRPr lang="es-AR" sz="2400" dirty="0"/>
          </a:p>
          <a:p>
            <a:r>
              <a:rPr lang="es-AR" sz="2400" dirty="0"/>
              <a:t>Sede Paraguay</a:t>
            </a:r>
          </a:p>
        </p:txBody>
      </p:sp>
      <p:pic>
        <p:nvPicPr>
          <p:cNvPr id="6" name="Imagen 5">
            <a:extLst>
              <a:ext uri="{FF2B5EF4-FFF2-40B4-BE49-F238E27FC236}">
                <a16:creationId xmlns:a16="http://schemas.microsoft.com/office/drawing/2014/main" id="{B6C54AAB-7844-1F46-80C7-D442565F05F1}"/>
              </a:ext>
            </a:extLst>
          </p:cNvPr>
          <p:cNvPicPr>
            <a:picLocks noChangeAspect="1"/>
          </p:cNvPicPr>
          <p:nvPr/>
        </p:nvPicPr>
        <p:blipFill>
          <a:blip r:embed="rId2"/>
          <a:stretch>
            <a:fillRect/>
          </a:stretch>
        </p:blipFill>
        <p:spPr>
          <a:xfrm>
            <a:off x="0" y="5712031"/>
            <a:ext cx="2315688" cy="1145968"/>
          </a:xfrm>
          <a:prstGeom prst="rect">
            <a:avLst/>
          </a:prstGeom>
        </p:spPr>
      </p:pic>
    </p:spTree>
    <p:extLst>
      <p:ext uri="{BB962C8B-B14F-4D97-AF65-F5344CB8AC3E}">
        <p14:creationId xmlns:p14="http://schemas.microsoft.com/office/powerpoint/2010/main" val="3813882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6B906-1D1C-B64D-BBD5-A416F2FBE652}"/>
              </a:ext>
            </a:extLst>
          </p:cNvPr>
          <p:cNvSpPr>
            <a:spLocks noGrp="1"/>
          </p:cNvSpPr>
          <p:nvPr>
            <p:ph type="title"/>
          </p:nvPr>
        </p:nvSpPr>
        <p:spPr>
          <a:xfrm>
            <a:off x="838200" y="641266"/>
            <a:ext cx="10515600" cy="45719"/>
          </a:xfrm>
        </p:spPr>
        <p:txBody>
          <a:bodyPr>
            <a:normAutofit fontScale="90000"/>
          </a:bodyPr>
          <a:lstStyle/>
          <a:p>
            <a:pPr algn="ctr"/>
            <a:r>
              <a:rPr lang="es-AR" sz="3800" b="1" dirty="0">
                <a:solidFill>
                  <a:schemeClr val="accent1"/>
                </a:solidFill>
              </a:rPr>
              <a:t>REPUBLICA DEL PARAGUAY 27-05-2016</a:t>
            </a:r>
          </a:p>
        </p:txBody>
      </p:sp>
      <p:pic>
        <p:nvPicPr>
          <p:cNvPr id="6" name="Marcador de contenido 5">
            <a:extLst>
              <a:ext uri="{FF2B5EF4-FFF2-40B4-BE49-F238E27FC236}">
                <a16:creationId xmlns:a16="http://schemas.microsoft.com/office/drawing/2014/main" id="{40C4D213-AE5C-1E4F-A77F-7947CA432E08}"/>
              </a:ext>
            </a:extLst>
          </p:cNvPr>
          <p:cNvPicPr>
            <a:picLocks noGrp="1" noChangeAspect="1"/>
          </p:cNvPicPr>
          <p:nvPr>
            <p:ph idx="1"/>
          </p:nvPr>
        </p:nvPicPr>
        <p:blipFill>
          <a:blip r:embed="rId2"/>
          <a:stretch>
            <a:fillRect/>
          </a:stretch>
        </p:blipFill>
        <p:spPr>
          <a:xfrm>
            <a:off x="2303813" y="1033152"/>
            <a:ext cx="8288976" cy="4607626"/>
          </a:xfrm>
        </p:spPr>
      </p:pic>
      <p:pic>
        <p:nvPicPr>
          <p:cNvPr id="4" name="Imagen 3">
            <a:extLst>
              <a:ext uri="{FF2B5EF4-FFF2-40B4-BE49-F238E27FC236}">
                <a16:creationId xmlns:a16="http://schemas.microsoft.com/office/drawing/2014/main" id="{0B8BED08-5269-9E46-8E4E-95B30493384E}"/>
              </a:ext>
            </a:extLst>
          </p:cNvPr>
          <p:cNvPicPr>
            <a:picLocks noChangeAspect="1"/>
          </p:cNvPicPr>
          <p:nvPr/>
        </p:nvPicPr>
        <p:blipFill>
          <a:blip r:embed="rId3"/>
          <a:stretch>
            <a:fillRect/>
          </a:stretch>
        </p:blipFill>
        <p:spPr>
          <a:xfrm>
            <a:off x="91094" y="5640778"/>
            <a:ext cx="2545228" cy="1217221"/>
          </a:xfrm>
          <a:prstGeom prst="rect">
            <a:avLst/>
          </a:prstGeom>
        </p:spPr>
      </p:pic>
    </p:spTree>
    <p:extLst>
      <p:ext uri="{BB962C8B-B14F-4D97-AF65-F5344CB8AC3E}">
        <p14:creationId xmlns:p14="http://schemas.microsoft.com/office/powerpoint/2010/main" val="158603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7C768-3ECD-FB44-BF69-F34224507D6C}"/>
              </a:ext>
            </a:extLst>
          </p:cNvPr>
          <p:cNvSpPr>
            <a:spLocks noGrp="1"/>
          </p:cNvSpPr>
          <p:nvPr>
            <p:ph type="title"/>
          </p:nvPr>
        </p:nvSpPr>
        <p:spPr>
          <a:xfrm>
            <a:off x="838200" y="75725"/>
            <a:ext cx="10193978" cy="1325563"/>
          </a:xfrm>
        </p:spPr>
        <p:txBody>
          <a:bodyPr>
            <a:noAutofit/>
          </a:bodyPr>
          <a:lstStyle/>
          <a:p>
            <a:pPr algn="ctr"/>
            <a:r>
              <a:rPr lang="es-AR" sz="2800" b="1" dirty="0">
                <a:solidFill>
                  <a:schemeClr val="accent1"/>
                </a:solidFill>
              </a:rPr>
              <a:t>ASAMBLEA GENERAL ORDINARIA DE LA FEDERACION LATINOAMERICANA DE FISCALES </a:t>
            </a:r>
            <a:br>
              <a:rPr lang="es-AR" sz="2800" b="1" dirty="0">
                <a:solidFill>
                  <a:schemeClr val="accent1"/>
                </a:solidFill>
              </a:rPr>
            </a:br>
            <a:r>
              <a:rPr lang="es-AR" sz="2800" b="1" dirty="0">
                <a:solidFill>
                  <a:schemeClr val="accent1"/>
                </a:solidFill>
              </a:rPr>
              <a:t>         BUENOS AIRES 29-05-2018</a:t>
            </a:r>
          </a:p>
        </p:txBody>
      </p:sp>
      <p:sp>
        <p:nvSpPr>
          <p:cNvPr id="3" name="Marcador de contenido 2">
            <a:extLst>
              <a:ext uri="{FF2B5EF4-FFF2-40B4-BE49-F238E27FC236}">
                <a16:creationId xmlns:a16="http://schemas.microsoft.com/office/drawing/2014/main" id="{D92900BE-EB05-244D-8C0E-4E95F73329E5}"/>
              </a:ext>
            </a:extLst>
          </p:cNvPr>
          <p:cNvSpPr>
            <a:spLocks noGrp="1"/>
          </p:cNvSpPr>
          <p:nvPr>
            <p:ph idx="1"/>
          </p:nvPr>
        </p:nvSpPr>
        <p:spPr>
          <a:xfrm>
            <a:off x="1935678" y="1638795"/>
            <a:ext cx="9802092" cy="4538168"/>
          </a:xfrm>
        </p:spPr>
        <p:txBody>
          <a:bodyPr>
            <a:normAutofit lnSpcReduction="10000"/>
          </a:bodyPr>
          <a:lstStyle/>
          <a:p>
            <a:pPr algn="just"/>
            <a:r>
              <a:rPr lang="es-AR" dirty="0"/>
              <a:t>Se designaron las nuevas autoridades – Sede Argentina </a:t>
            </a:r>
          </a:p>
          <a:p>
            <a:pPr algn="just"/>
            <a:r>
              <a:rPr lang="es-AR" dirty="0"/>
              <a:t>Se aprobaron modificaciones al Estatuto</a:t>
            </a:r>
          </a:p>
          <a:p>
            <a:pPr algn="just"/>
            <a:r>
              <a:rPr lang="es-AR" dirty="0"/>
              <a:t>Se incorporaron las Asociaciones de Fiscales de Guatemala y República Dominicana</a:t>
            </a:r>
          </a:p>
          <a:p>
            <a:pPr algn="just"/>
            <a:r>
              <a:rPr lang="es-AR" dirty="0"/>
              <a:t>El Dr. Roberto Gerardo Lecaro Alvarado, Fiscal de la República del Perú manifestó la intención de los magistrados de su país de conformar una Asociación Nacional de Fiscales y de las dificultades reglamentarias que tienen en ello. Se comprometió la FLF a dar todo el apoyo necesario para su concreción.</a:t>
            </a:r>
          </a:p>
          <a:p>
            <a:pPr algn="just"/>
            <a:r>
              <a:rPr lang="es-AR" dirty="0"/>
              <a:t>Luego en noviembre de 2018 finalmente se incoporó la Asociación de Fiscales de la República del Perú</a:t>
            </a:r>
          </a:p>
        </p:txBody>
      </p:sp>
      <p:pic>
        <p:nvPicPr>
          <p:cNvPr id="6" name="Imagen 5">
            <a:extLst>
              <a:ext uri="{FF2B5EF4-FFF2-40B4-BE49-F238E27FC236}">
                <a16:creationId xmlns:a16="http://schemas.microsoft.com/office/drawing/2014/main" id="{1664CE4B-E827-2248-841B-A23A7C24918A}"/>
              </a:ext>
            </a:extLst>
          </p:cNvPr>
          <p:cNvPicPr>
            <a:picLocks noChangeAspect="1"/>
          </p:cNvPicPr>
          <p:nvPr/>
        </p:nvPicPr>
        <p:blipFill>
          <a:blip r:embed="rId2"/>
          <a:stretch>
            <a:fillRect/>
          </a:stretch>
        </p:blipFill>
        <p:spPr>
          <a:xfrm>
            <a:off x="1" y="5532436"/>
            <a:ext cx="2185060" cy="1325563"/>
          </a:xfrm>
          <a:prstGeom prst="rect">
            <a:avLst/>
          </a:prstGeom>
        </p:spPr>
      </p:pic>
    </p:spTree>
    <p:extLst>
      <p:ext uri="{BB962C8B-B14F-4D97-AF65-F5344CB8AC3E}">
        <p14:creationId xmlns:p14="http://schemas.microsoft.com/office/powerpoint/2010/main" val="3936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41FBA-DFFF-734C-8106-9FF69571F10C}"/>
              </a:ext>
            </a:extLst>
          </p:cNvPr>
          <p:cNvSpPr>
            <a:spLocks noGrp="1"/>
          </p:cNvSpPr>
          <p:nvPr>
            <p:ph type="title"/>
          </p:nvPr>
        </p:nvSpPr>
        <p:spPr/>
        <p:txBody>
          <a:bodyPr>
            <a:normAutofit/>
          </a:bodyPr>
          <a:lstStyle/>
          <a:p>
            <a:pPr algn="ctr"/>
            <a:r>
              <a:rPr lang="es-AR" sz="4000" b="1" dirty="0">
                <a:solidFill>
                  <a:schemeClr val="accent1"/>
                </a:solidFill>
              </a:rPr>
              <a:t>Federación Latinoamericana de Fiscales  </a:t>
            </a:r>
            <a:br>
              <a:rPr lang="es-AR" sz="4000" b="1" dirty="0">
                <a:solidFill>
                  <a:schemeClr val="accent1"/>
                </a:solidFill>
              </a:rPr>
            </a:br>
            <a:r>
              <a:rPr lang="es-AR" sz="4000" b="1" dirty="0">
                <a:solidFill>
                  <a:schemeClr val="accent1"/>
                </a:solidFill>
              </a:rPr>
              <a:t>Buenos Aires 29-05-2019</a:t>
            </a:r>
          </a:p>
        </p:txBody>
      </p:sp>
      <p:pic>
        <p:nvPicPr>
          <p:cNvPr id="6" name="Marcador de contenido 5">
            <a:extLst>
              <a:ext uri="{FF2B5EF4-FFF2-40B4-BE49-F238E27FC236}">
                <a16:creationId xmlns:a16="http://schemas.microsoft.com/office/drawing/2014/main" id="{1B10562A-0479-0B4A-9E39-3C4E2BC91047}"/>
              </a:ext>
            </a:extLst>
          </p:cNvPr>
          <p:cNvPicPr>
            <a:picLocks noGrp="1" noChangeAspect="1"/>
          </p:cNvPicPr>
          <p:nvPr>
            <p:ph idx="1"/>
          </p:nvPr>
        </p:nvPicPr>
        <p:blipFill>
          <a:blip r:embed="rId2"/>
          <a:stretch>
            <a:fillRect/>
          </a:stretch>
        </p:blipFill>
        <p:spPr>
          <a:xfrm>
            <a:off x="2353236" y="1825625"/>
            <a:ext cx="9000564" cy="4351338"/>
          </a:xfrm>
        </p:spPr>
      </p:pic>
      <p:pic>
        <p:nvPicPr>
          <p:cNvPr id="4" name="Imagen 3">
            <a:extLst>
              <a:ext uri="{FF2B5EF4-FFF2-40B4-BE49-F238E27FC236}">
                <a16:creationId xmlns:a16="http://schemas.microsoft.com/office/drawing/2014/main" id="{86447881-3090-5B4C-BAB8-3E626FFCDE03}"/>
              </a:ext>
            </a:extLst>
          </p:cNvPr>
          <p:cNvPicPr>
            <a:picLocks noChangeAspect="1"/>
          </p:cNvPicPr>
          <p:nvPr/>
        </p:nvPicPr>
        <p:blipFill>
          <a:blip r:embed="rId3"/>
          <a:stretch>
            <a:fillRect/>
          </a:stretch>
        </p:blipFill>
        <p:spPr>
          <a:xfrm>
            <a:off x="1" y="5688106"/>
            <a:ext cx="2178423" cy="1169893"/>
          </a:xfrm>
          <a:prstGeom prst="rect">
            <a:avLst/>
          </a:prstGeom>
        </p:spPr>
      </p:pic>
    </p:spTree>
    <p:extLst>
      <p:ext uri="{BB962C8B-B14F-4D97-AF65-F5344CB8AC3E}">
        <p14:creationId xmlns:p14="http://schemas.microsoft.com/office/powerpoint/2010/main" val="235411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D8F1D5-E79F-4E42-A7CE-61653C9716ED}"/>
              </a:ext>
            </a:extLst>
          </p:cNvPr>
          <p:cNvSpPr>
            <a:spLocks noGrp="1"/>
          </p:cNvSpPr>
          <p:nvPr>
            <p:ph type="title"/>
          </p:nvPr>
        </p:nvSpPr>
        <p:spPr/>
        <p:txBody>
          <a:bodyPr/>
          <a:lstStyle/>
          <a:p>
            <a:pPr algn="ctr"/>
            <a:r>
              <a:rPr lang="es-AR" b="1" dirty="0">
                <a:solidFill>
                  <a:schemeClr val="accent1"/>
                </a:solidFill>
              </a:rPr>
              <a:t>PRINCIPIOS</a:t>
            </a:r>
          </a:p>
        </p:txBody>
      </p:sp>
      <p:sp>
        <p:nvSpPr>
          <p:cNvPr id="3" name="Marcador de contenido 2">
            <a:extLst>
              <a:ext uri="{FF2B5EF4-FFF2-40B4-BE49-F238E27FC236}">
                <a16:creationId xmlns:a16="http://schemas.microsoft.com/office/drawing/2014/main" id="{FAE27B80-C8CC-A646-A230-8A69922CCF60}"/>
              </a:ext>
            </a:extLst>
          </p:cNvPr>
          <p:cNvSpPr>
            <a:spLocks noGrp="1"/>
          </p:cNvSpPr>
          <p:nvPr>
            <p:ph idx="1"/>
          </p:nvPr>
        </p:nvSpPr>
        <p:spPr>
          <a:xfrm>
            <a:off x="2003611" y="1690688"/>
            <a:ext cx="9444318" cy="4351338"/>
          </a:xfrm>
        </p:spPr>
        <p:txBody>
          <a:bodyPr>
            <a:normAutofit fontScale="47500" lnSpcReduction="20000"/>
          </a:bodyPr>
          <a:lstStyle/>
          <a:p>
            <a:pPr>
              <a:buFont typeface="Wingdings" pitchFamily="2" charset="2"/>
              <a:buChar char="§"/>
            </a:pPr>
            <a:endParaRPr lang="es-AR" sz="5100" dirty="0"/>
          </a:p>
          <a:p>
            <a:pPr marL="0" indent="0">
              <a:buNone/>
            </a:pPr>
            <a:endParaRPr lang="es-AR" sz="5100" dirty="0"/>
          </a:p>
          <a:p>
            <a:pPr algn="just">
              <a:lnSpc>
                <a:spcPct val="150000"/>
              </a:lnSpc>
            </a:pPr>
            <a:r>
              <a:rPr lang="es-AR" sz="5100" dirty="0"/>
              <a:t>... "</a:t>
            </a:r>
            <a:r>
              <a:rPr lang="es-ES_tradnl" sz="5100" dirty="0"/>
              <a:t>Defender la </a:t>
            </a:r>
            <a:r>
              <a:rPr lang="es-ES_tradnl" sz="5100" b="1" dirty="0"/>
              <a:t>independencia del Ministerio Público Fiscal, como así también la seguridad de los fiscales, sus colaboradores y familias</a:t>
            </a:r>
            <a:r>
              <a:rPr lang="es-ES_tradnl" sz="5100" dirty="0"/>
              <a:t>.”</a:t>
            </a:r>
          </a:p>
          <a:p>
            <a:pPr algn="just">
              <a:lnSpc>
                <a:spcPct val="150000"/>
              </a:lnSpc>
            </a:pPr>
            <a:endParaRPr lang="es-AR" sz="5100" dirty="0"/>
          </a:p>
          <a:p>
            <a:pPr lvl="0" algn="just">
              <a:lnSpc>
                <a:spcPct val="150000"/>
              </a:lnSpc>
            </a:pPr>
            <a:r>
              <a:rPr lang="es-ES_tradnl" sz="5100" dirty="0"/>
              <a:t>"Contribuir en el </a:t>
            </a:r>
            <a:r>
              <a:rPr lang="es-ES_tradnl" sz="5100" b="1" dirty="0"/>
              <a:t>fortalecimiento de los Ministerios Públicos </a:t>
            </a:r>
            <a:r>
              <a:rPr lang="es-ES_tradnl" sz="5100" dirty="0"/>
              <a:t>y la elaboración de convenios de asistencia”</a:t>
            </a:r>
            <a:r>
              <a:rPr lang="es-ES" sz="5100" dirty="0"/>
              <a:t>……..</a:t>
            </a:r>
            <a:endParaRPr lang="es-AR" sz="5100" dirty="0"/>
          </a:p>
          <a:p>
            <a:pPr marL="0" indent="0" algn="just">
              <a:lnSpc>
                <a:spcPct val="150000"/>
              </a:lnSpc>
              <a:buNone/>
            </a:pPr>
            <a:endParaRPr lang="es-AR" sz="5100" dirty="0"/>
          </a:p>
          <a:p>
            <a:pPr marL="0" indent="0">
              <a:buNone/>
            </a:pPr>
            <a:endParaRPr lang="es-AR" dirty="0"/>
          </a:p>
        </p:txBody>
      </p:sp>
      <p:pic>
        <p:nvPicPr>
          <p:cNvPr id="5" name="Imagen 4">
            <a:extLst>
              <a:ext uri="{FF2B5EF4-FFF2-40B4-BE49-F238E27FC236}">
                <a16:creationId xmlns:a16="http://schemas.microsoft.com/office/drawing/2014/main" id="{DED29595-FC97-D647-AD56-6DDAB27A2873}"/>
              </a:ext>
            </a:extLst>
          </p:cNvPr>
          <p:cNvPicPr>
            <a:picLocks noChangeAspect="1"/>
          </p:cNvPicPr>
          <p:nvPr/>
        </p:nvPicPr>
        <p:blipFill>
          <a:blip r:embed="rId2"/>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18569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CC7A20-6C9A-E946-9000-41636FDFE899}"/>
              </a:ext>
            </a:extLst>
          </p:cNvPr>
          <p:cNvSpPr>
            <a:spLocks noGrp="1"/>
          </p:cNvSpPr>
          <p:nvPr>
            <p:ph type="title"/>
          </p:nvPr>
        </p:nvSpPr>
        <p:spPr/>
        <p:txBody>
          <a:bodyPr>
            <a:normAutofit/>
          </a:bodyPr>
          <a:lstStyle/>
          <a:p>
            <a:pPr algn="ctr"/>
            <a:r>
              <a:rPr lang="es-AR" sz="3200" b="1" dirty="0">
                <a:solidFill>
                  <a:schemeClr val="accent1"/>
                </a:solidFill>
              </a:rPr>
              <a:t>ORIGEN DE LA FEDERACION LATINOAMERICANA DE FISCALES</a:t>
            </a:r>
            <a:br>
              <a:rPr lang="es-AR" sz="3200" b="1" dirty="0">
                <a:solidFill>
                  <a:schemeClr val="accent1"/>
                </a:solidFill>
              </a:rPr>
            </a:br>
            <a:r>
              <a:rPr lang="es-AR" sz="3200" b="1" dirty="0">
                <a:solidFill>
                  <a:schemeClr val="accent1"/>
                </a:solidFill>
              </a:rPr>
              <a:t>CASO ALBERTO NISMAN </a:t>
            </a:r>
            <a:endParaRPr lang="es-AR" sz="3200" dirty="0"/>
          </a:p>
        </p:txBody>
      </p:sp>
      <p:pic>
        <p:nvPicPr>
          <p:cNvPr id="5" name="Marcador de contenido 4">
            <a:extLst>
              <a:ext uri="{FF2B5EF4-FFF2-40B4-BE49-F238E27FC236}">
                <a16:creationId xmlns:a16="http://schemas.microsoft.com/office/drawing/2014/main" id="{BC85337C-1610-5D4A-B49F-EB24CEC92F43}"/>
              </a:ext>
            </a:extLst>
          </p:cNvPr>
          <p:cNvPicPr>
            <a:picLocks noGrp="1" noChangeAspect="1"/>
          </p:cNvPicPr>
          <p:nvPr>
            <p:ph idx="1"/>
          </p:nvPr>
        </p:nvPicPr>
        <p:blipFill>
          <a:blip r:embed="rId2"/>
          <a:stretch>
            <a:fillRect/>
          </a:stretch>
        </p:blipFill>
        <p:spPr>
          <a:xfrm>
            <a:off x="3124200" y="1962944"/>
            <a:ext cx="5943600" cy="4076700"/>
          </a:xfrm>
        </p:spPr>
      </p:pic>
      <p:pic>
        <p:nvPicPr>
          <p:cNvPr id="7" name="Imagen 6">
            <a:extLst>
              <a:ext uri="{FF2B5EF4-FFF2-40B4-BE49-F238E27FC236}">
                <a16:creationId xmlns:a16="http://schemas.microsoft.com/office/drawing/2014/main" id="{9A5DEB1E-1417-264F-82B5-D436808D5EDE}"/>
              </a:ext>
            </a:extLst>
          </p:cNvPr>
          <p:cNvPicPr>
            <a:picLocks noChangeAspect="1"/>
          </p:cNvPicPr>
          <p:nvPr/>
        </p:nvPicPr>
        <p:blipFill>
          <a:blip r:embed="rId3"/>
          <a:stretch>
            <a:fillRect/>
          </a:stretch>
        </p:blipFill>
        <p:spPr>
          <a:xfrm>
            <a:off x="83126" y="5474525"/>
            <a:ext cx="2660073" cy="1383476"/>
          </a:xfrm>
          <a:prstGeom prst="rect">
            <a:avLst/>
          </a:prstGeom>
        </p:spPr>
      </p:pic>
    </p:spTree>
    <p:extLst>
      <p:ext uri="{BB962C8B-B14F-4D97-AF65-F5344CB8AC3E}">
        <p14:creationId xmlns:p14="http://schemas.microsoft.com/office/powerpoint/2010/main" val="416544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D05F1-DB9F-2045-8E82-E21FC642F9D2}"/>
              </a:ext>
            </a:extLst>
          </p:cNvPr>
          <p:cNvSpPr>
            <a:spLocks noGrp="1"/>
          </p:cNvSpPr>
          <p:nvPr>
            <p:ph type="title"/>
          </p:nvPr>
        </p:nvSpPr>
        <p:spPr>
          <a:xfrm>
            <a:off x="838200" y="130629"/>
            <a:ext cx="10515600" cy="1013959"/>
          </a:xfrm>
        </p:spPr>
        <p:txBody>
          <a:bodyPr>
            <a:normAutofit/>
          </a:bodyPr>
          <a:lstStyle/>
          <a:p>
            <a:pPr algn="ctr"/>
            <a:r>
              <a:rPr lang="es-AR" sz="4000" dirty="0">
                <a:solidFill>
                  <a:schemeClr val="accent1"/>
                </a:solidFill>
              </a:rPr>
              <a:t>OBJETIVOS</a:t>
            </a:r>
          </a:p>
        </p:txBody>
      </p:sp>
      <p:sp>
        <p:nvSpPr>
          <p:cNvPr id="3" name="Marcador de contenido 2">
            <a:extLst>
              <a:ext uri="{FF2B5EF4-FFF2-40B4-BE49-F238E27FC236}">
                <a16:creationId xmlns:a16="http://schemas.microsoft.com/office/drawing/2014/main" id="{8A0137A6-A147-F34A-9853-B3160EA8C278}"/>
              </a:ext>
            </a:extLst>
          </p:cNvPr>
          <p:cNvSpPr>
            <a:spLocks noGrp="1"/>
          </p:cNvSpPr>
          <p:nvPr>
            <p:ph idx="1"/>
          </p:nvPr>
        </p:nvSpPr>
        <p:spPr>
          <a:xfrm>
            <a:off x="1745672" y="1144588"/>
            <a:ext cx="9904021" cy="5351215"/>
          </a:xfrm>
        </p:spPr>
        <p:txBody>
          <a:bodyPr>
            <a:normAutofit fontScale="25000" lnSpcReduction="20000"/>
          </a:bodyPr>
          <a:lstStyle/>
          <a:p>
            <a:pPr lvl="0" algn="just" fontAlgn="base">
              <a:lnSpc>
                <a:spcPct val="170000"/>
              </a:lnSpc>
            </a:pPr>
            <a:r>
              <a:rPr lang="es-ES_tradnl" sz="9600" dirty="0"/>
              <a:t>Garantizar, practicar y defender la </a:t>
            </a:r>
            <a:r>
              <a:rPr lang="es-ES_tradnl" sz="9600" dirty="0" err="1"/>
              <a:t>má</a:t>
            </a:r>
            <a:r>
              <a:rPr lang="it-IT" sz="9600" dirty="0" err="1"/>
              <a:t>s</a:t>
            </a:r>
            <a:r>
              <a:rPr lang="it-IT" sz="9600" dirty="0"/>
              <a:t> </a:t>
            </a:r>
            <a:r>
              <a:rPr lang="it-IT" sz="9600" dirty="0" err="1"/>
              <a:t>absoluta</a:t>
            </a:r>
            <a:r>
              <a:rPr lang="it-IT" sz="9600" dirty="0"/>
              <a:t> </a:t>
            </a:r>
            <a:r>
              <a:rPr lang="it-IT" sz="9600" b="1" dirty="0" err="1"/>
              <a:t>autonom</a:t>
            </a:r>
            <a:r>
              <a:rPr lang="es-ES_tradnl" sz="9600" b="1" dirty="0"/>
              <a:t>í</a:t>
            </a:r>
            <a:r>
              <a:rPr lang="it-IT" sz="9600" b="1" dirty="0"/>
              <a:t>a</a:t>
            </a:r>
            <a:r>
              <a:rPr lang="it-IT" sz="9600" dirty="0"/>
              <a:t> del </a:t>
            </a:r>
            <a:r>
              <a:rPr lang="it-IT" sz="9600" dirty="0" err="1"/>
              <a:t>Ministerio</a:t>
            </a:r>
            <a:r>
              <a:rPr lang="it-IT" sz="9600" dirty="0"/>
              <a:t> </a:t>
            </a:r>
            <a:r>
              <a:rPr lang="it-IT" sz="9600" dirty="0" err="1"/>
              <a:t>P</a:t>
            </a:r>
            <a:r>
              <a:rPr lang="es-ES_tradnl" sz="9600" dirty="0" err="1"/>
              <a:t>úblico</a:t>
            </a:r>
            <a:r>
              <a:rPr lang="es-ES_tradnl" sz="9600" dirty="0"/>
              <a:t> Fiscal, y de cada Fiscal,  con respecto a otros Poderes del Estado, Partidos </a:t>
            </a:r>
            <a:r>
              <a:rPr lang="es-ES_tradnl" sz="9600" dirty="0" err="1"/>
              <a:t>Polí</a:t>
            </a:r>
            <a:r>
              <a:rPr lang="pt-PT" sz="9600" dirty="0"/>
              <a:t>ticos, Sindicatos, Grupos de </a:t>
            </a:r>
            <a:r>
              <a:rPr lang="pt-PT" sz="9600" dirty="0" err="1"/>
              <a:t>Inter</a:t>
            </a:r>
            <a:r>
              <a:rPr lang="fr-FR" sz="9600" dirty="0" err="1"/>
              <a:t>é</a:t>
            </a:r>
            <a:r>
              <a:rPr lang="pt-PT" sz="9600" dirty="0"/>
              <a:t>s o </a:t>
            </a:r>
            <a:r>
              <a:rPr lang="pt-PT" sz="9600" dirty="0" err="1"/>
              <a:t>Factores</a:t>
            </a:r>
            <a:r>
              <a:rPr lang="pt-PT" sz="9600" dirty="0"/>
              <a:t> de </a:t>
            </a:r>
            <a:r>
              <a:rPr lang="pt-PT" sz="9600" dirty="0" err="1"/>
              <a:t>Presi</a:t>
            </a:r>
            <a:r>
              <a:rPr lang="es-ES_tradnl" sz="9600" dirty="0" err="1"/>
              <a:t>ón</a:t>
            </a:r>
            <a:r>
              <a:rPr lang="es-ES_tradnl" sz="9600" dirty="0"/>
              <a:t>.-</a:t>
            </a:r>
            <a:endParaRPr lang="es-AR" sz="9600" dirty="0">
              <a:effectLst>
                <a:outerShdw sx="0" sy="0">
                  <a:srgbClr val="000000"/>
                </a:outerShdw>
              </a:effectLst>
            </a:endParaRPr>
          </a:p>
          <a:p>
            <a:pPr lvl="0" algn="just" fontAlgn="base">
              <a:lnSpc>
                <a:spcPct val="170000"/>
              </a:lnSpc>
            </a:pPr>
            <a:r>
              <a:rPr lang="es-ES_tradnl" sz="9600" dirty="0"/>
              <a:t>Promover y defender </a:t>
            </a:r>
            <a:r>
              <a:rPr lang="es-ES_tradnl" sz="9600" b="1" dirty="0"/>
              <a:t>la inamovilidad, la estabilidad y la duración</a:t>
            </a:r>
            <a:r>
              <a:rPr lang="es-ES_tradnl" sz="9600" dirty="0"/>
              <a:t> de los fiscales </a:t>
            </a:r>
            <a:r>
              <a:rPr lang="es-ES_tradnl" sz="9600" b="1" dirty="0"/>
              <a:t>en sus cargos</a:t>
            </a:r>
            <a:r>
              <a:rPr lang="es-ES" sz="9600" b="1" dirty="0"/>
              <a:t> </a:t>
            </a:r>
            <a:r>
              <a:rPr lang="es-ES" sz="9600" dirty="0"/>
              <a:t>desde su nombramiento, mientras dure su buena conducta.- </a:t>
            </a:r>
            <a:endParaRPr lang="es-AR" sz="9600" dirty="0">
              <a:effectLst>
                <a:outerShdw sx="0" sy="0">
                  <a:srgbClr val="000000"/>
                </a:outerShdw>
              </a:effectLst>
            </a:endParaRPr>
          </a:p>
          <a:p>
            <a:pPr lvl="0" algn="just" fontAlgn="base">
              <a:lnSpc>
                <a:spcPct val="170000"/>
              </a:lnSpc>
            </a:pPr>
            <a:r>
              <a:rPr lang="es-ES_tradnl" sz="9600" dirty="0"/>
              <a:t>Promover y velar por la </a:t>
            </a:r>
            <a:r>
              <a:rPr lang="es-ES_tradnl" sz="9600" b="1" dirty="0"/>
              <a:t>seguridad </a:t>
            </a:r>
            <a:r>
              <a:rPr lang="es-ES" sz="9600" b="1" dirty="0"/>
              <a:t>individual o personal </a:t>
            </a:r>
            <a:r>
              <a:rPr lang="es-ES_tradnl" sz="9600" b="1" dirty="0"/>
              <a:t>de los Fiscales,</a:t>
            </a:r>
            <a:r>
              <a:rPr lang="pt-PT" sz="9600" b="1" dirty="0"/>
              <a:t> como as</a:t>
            </a:r>
            <a:r>
              <a:rPr lang="es-ES_tradnl" sz="9600" b="1" dirty="0"/>
              <a:t>í también de sus familiares y </a:t>
            </a:r>
            <a:r>
              <a:rPr lang="es-ES_tradnl" sz="9600" b="1" dirty="0" err="1"/>
              <a:t>co</a:t>
            </a:r>
            <a:r>
              <a:rPr lang="es-ES" sz="9600" b="1" dirty="0"/>
              <a:t>la</a:t>
            </a:r>
            <a:r>
              <a:rPr lang="pt-PT" sz="9600" b="1" dirty="0" err="1"/>
              <a:t>boradores</a:t>
            </a:r>
            <a:r>
              <a:rPr lang="pt-PT" sz="9600" dirty="0"/>
              <a:t>.-</a:t>
            </a:r>
            <a:endParaRPr lang="es-AR" sz="9600" dirty="0">
              <a:effectLst>
                <a:outerShdw sx="0" sy="0">
                  <a:srgbClr val="000000"/>
                </a:outerShdw>
              </a:effectLst>
            </a:endParaRPr>
          </a:p>
          <a:p>
            <a:endParaRPr lang="es-AR" sz="2000" dirty="0"/>
          </a:p>
        </p:txBody>
      </p:sp>
      <p:pic>
        <p:nvPicPr>
          <p:cNvPr id="6" name="Imagen 5">
            <a:extLst>
              <a:ext uri="{FF2B5EF4-FFF2-40B4-BE49-F238E27FC236}">
                <a16:creationId xmlns:a16="http://schemas.microsoft.com/office/drawing/2014/main" id="{462D749A-2DE2-F14F-B4E7-EF13A5C0B0D3}"/>
              </a:ext>
            </a:extLst>
          </p:cNvPr>
          <p:cNvPicPr>
            <a:picLocks noChangeAspect="1"/>
          </p:cNvPicPr>
          <p:nvPr/>
        </p:nvPicPr>
        <p:blipFill>
          <a:blip r:embed="rId2"/>
          <a:stretch>
            <a:fillRect/>
          </a:stretch>
        </p:blipFill>
        <p:spPr>
          <a:xfrm>
            <a:off x="0" y="5712031"/>
            <a:ext cx="1911927" cy="1145968"/>
          </a:xfrm>
          <a:prstGeom prst="rect">
            <a:avLst/>
          </a:prstGeom>
        </p:spPr>
      </p:pic>
    </p:spTree>
    <p:extLst>
      <p:ext uri="{BB962C8B-B14F-4D97-AF65-F5344CB8AC3E}">
        <p14:creationId xmlns:p14="http://schemas.microsoft.com/office/powerpoint/2010/main" val="114827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4766E3-69FD-1A41-B412-351155BD46A3}"/>
              </a:ext>
            </a:extLst>
          </p:cNvPr>
          <p:cNvSpPr>
            <a:spLocks noGrp="1"/>
          </p:cNvSpPr>
          <p:nvPr>
            <p:ph idx="1"/>
          </p:nvPr>
        </p:nvSpPr>
        <p:spPr>
          <a:xfrm>
            <a:off x="1936376" y="322730"/>
            <a:ext cx="9816352" cy="6131858"/>
          </a:xfrm>
        </p:spPr>
        <p:txBody>
          <a:bodyPr>
            <a:normAutofit fontScale="92500" lnSpcReduction="20000"/>
          </a:bodyPr>
          <a:lstStyle/>
          <a:p>
            <a:pPr lvl="0" algn="just" fontAlgn="base">
              <a:lnSpc>
                <a:spcPct val="150000"/>
              </a:lnSpc>
            </a:pPr>
            <a:r>
              <a:rPr lang="es-ES_tradnl" sz="2400" dirty="0"/>
              <a:t>Representar y defender los intereses de los fiscales en el ámbito de competencia, tendiendo a remover los obstáculos que de cualquier forma impidan o dificulten la realización plena de sus deberes</a:t>
            </a:r>
            <a:r>
              <a:rPr lang="es-ES" sz="2400" dirty="0"/>
              <a:t>, incluyéndose </a:t>
            </a:r>
            <a:r>
              <a:rPr lang="es-ES" sz="2400" b="1" dirty="0"/>
              <a:t>la intangibilidad de sus remuneraciones o cualquier otra injerencia que de algún modo afecte su desempeño.</a:t>
            </a:r>
          </a:p>
          <a:p>
            <a:pPr marL="0" lvl="0" indent="0" algn="just" fontAlgn="base">
              <a:lnSpc>
                <a:spcPct val="150000"/>
              </a:lnSpc>
              <a:buNone/>
            </a:pPr>
            <a:endParaRPr lang="es-AR" sz="2400" b="1" dirty="0">
              <a:effectLst>
                <a:outerShdw sx="0" sy="0">
                  <a:srgbClr val="000000"/>
                </a:outerShdw>
              </a:effectLst>
            </a:endParaRPr>
          </a:p>
          <a:p>
            <a:pPr algn="just">
              <a:lnSpc>
                <a:spcPct val="150000"/>
              </a:lnSpc>
            </a:pPr>
            <a:r>
              <a:rPr lang="es-ES_tradnl" sz="2400" dirty="0"/>
              <a:t>Defender a los socios en lo relativo a su actuación profesional y, en particular, la defensa de sus facultades e intereses profesionales frente </a:t>
            </a:r>
            <a:r>
              <a:rPr lang="es-ES" sz="2400" dirty="0"/>
              <a:t>a </a:t>
            </a:r>
            <a:r>
              <a:rPr lang="es-ES_tradnl" sz="2400" b="1" dirty="0"/>
              <a:t>directivas en casos particula</a:t>
            </a:r>
            <a:r>
              <a:rPr lang="es-ES_tradnl" sz="2400" dirty="0"/>
              <a:t>res que, por la vía de la </a:t>
            </a:r>
            <a:r>
              <a:rPr lang="es-ES_tradnl" sz="2400" b="1" dirty="0"/>
              <a:t>dependencia jerárquica</a:t>
            </a:r>
            <a:r>
              <a:rPr lang="es-ES_tradnl" sz="2400" dirty="0"/>
              <a:t>, limiten injustificadamente el ejercicio de la acción penal conforme al principio de legalidad o de cualquier modo afecte su </a:t>
            </a:r>
            <a:r>
              <a:rPr lang="es-ES_tradnl" sz="2400" b="1" dirty="0"/>
              <a:t>inamovilidad</a:t>
            </a:r>
            <a:r>
              <a:rPr lang="es-ES_tradnl" sz="2400" dirty="0"/>
              <a:t>. Promover entre los miembros de las fiscalías la adecuada información sobre los derechos y facultades que les corresponden en el ejercicio de sus funciones</a:t>
            </a:r>
            <a:r>
              <a:rPr lang="es-AR" sz="2400" dirty="0"/>
              <a:t> .</a:t>
            </a:r>
          </a:p>
        </p:txBody>
      </p:sp>
      <p:sp>
        <p:nvSpPr>
          <p:cNvPr id="5" name="Título 4">
            <a:extLst>
              <a:ext uri="{FF2B5EF4-FFF2-40B4-BE49-F238E27FC236}">
                <a16:creationId xmlns:a16="http://schemas.microsoft.com/office/drawing/2014/main" id="{A30BD7C9-C2CF-D24F-BD95-5964DA8AC0D3}"/>
              </a:ext>
            </a:extLst>
          </p:cNvPr>
          <p:cNvSpPr>
            <a:spLocks noGrp="1"/>
          </p:cNvSpPr>
          <p:nvPr>
            <p:ph type="title"/>
          </p:nvPr>
        </p:nvSpPr>
        <p:spPr>
          <a:xfrm>
            <a:off x="838200" y="-914400"/>
            <a:ext cx="10515600" cy="914400"/>
          </a:xfrm>
        </p:spPr>
        <p:txBody>
          <a:bodyPr>
            <a:normAutofit/>
          </a:bodyPr>
          <a:lstStyle/>
          <a:p>
            <a:endParaRPr lang="es-AR" dirty="0"/>
          </a:p>
        </p:txBody>
      </p:sp>
      <p:pic>
        <p:nvPicPr>
          <p:cNvPr id="6" name="Imagen 5">
            <a:extLst>
              <a:ext uri="{FF2B5EF4-FFF2-40B4-BE49-F238E27FC236}">
                <a16:creationId xmlns:a16="http://schemas.microsoft.com/office/drawing/2014/main" id="{EC23F118-6DE5-E942-A8AD-E42747CB235E}"/>
              </a:ext>
            </a:extLst>
          </p:cNvPr>
          <p:cNvPicPr>
            <a:picLocks noChangeAspect="1"/>
          </p:cNvPicPr>
          <p:nvPr/>
        </p:nvPicPr>
        <p:blipFill>
          <a:blip r:embed="rId2"/>
          <a:stretch>
            <a:fillRect/>
          </a:stretch>
        </p:blipFill>
        <p:spPr>
          <a:xfrm>
            <a:off x="0" y="5712031"/>
            <a:ext cx="1911927" cy="1145968"/>
          </a:xfrm>
          <a:prstGeom prst="rect">
            <a:avLst/>
          </a:prstGeom>
        </p:spPr>
      </p:pic>
    </p:spTree>
    <p:extLst>
      <p:ext uri="{BB962C8B-B14F-4D97-AF65-F5344CB8AC3E}">
        <p14:creationId xmlns:p14="http://schemas.microsoft.com/office/powerpoint/2010/main" val="132962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7E0CB-9F12-754B-B4DD-2576510C16BF}"/>
              </a:ext>
            </a:extLst>
          </p:cNvPr>
          <p:cNvSpPr>
            <a:spLocks noGrp="1"/>
          </p:cNvSpPr>
          <p:nvPr>
            <p:ph type="title"/>
          </p:nvPr>
        </p:nvSpPr>
        <p:spPr>
          <a:xfrm>
            <a:off x="838200" y="-806824"/>
            <a:ext cx="10515600" cy="605118"/>
          </a:xfrm>
        </p:spPr>
        <p:txBody>
          <a:bodyPr>
            <a:normAutofit fontScale="90000"/>
          </a:bodyPr>
          <a:lstStyle/>
          <a:p>
            <a:pPr algn="ctr"/>
            <a:endParaRPr lang="es-AR" sz="4000" dirty="0">
              <a:solidFill>
                <a:schemeClr val="accent1"/>
              </a:solidFill>
            </a:endParaRPr>
          </a:p>
        </p:txBody>
      </p:sp>
      <p:sp>
        <p:nvSpPr>
          <p:cNvPr id="7" name="Marcador de contenido 6">
            <a:extLst>
              <a:ext uri="{FF2B5EF4-FFF2-40B4-BE49-F238E27FC236}">
                <a16:creationId xmlns:a16="http://schemas.microsoft.com/office/drawing/2014/main" id="{5770717E-3C9A-7B42-B4AF-E0443280EAA7}"/>
              </a:ext>
            </a:extLst>
          </p:cNvPr>
          <p:cNvSpPr>
            <a:spLocks noGrp="1"/>
          </p:cNvSpPr>
          <p:nvPr>
            <p:ph idx="1"/>
          </p:nvPr>
        </p:nvSpPr>
        <p:spPr>
          <a:xfrm>
            <a:off x="1906979" y="268941"/>
            <a:ext cx="9873343" cy="5781725"/>
          </a:xfrm>
        </p:spPr>
        <p:txBody>
          <a:bodyPr>
            <a:normAutofit fontScale="47500" lnSpcReduction="20000"/>
          </a:bodyPr>
          <a:lstStyle/>
          <a:p>
            <a:pPr lvl="0" algn="just" fontAlgn="base">
              <a:lnSpc>
                <a:spcPct val="170000"/>
              </a:lnSpc>
            </a:pPr>
            <a:r>
              <a:rPr lang="es-ES_tradnl" sz="5100" dirty="0"/>
              <a:t>Incentivar y desarrollar la </a:t>
            </a:r>
            <a:r>
              <a:rPr lang="es-ES_tradnl" sz="5100" b="1" dirty="0"/>
              <a:t>capacitación profesional </a:t>
            </a:r>
            <a:r>
              <a:rPr lang="es-ES_tradnl" sz="5100" dirty="0"/>
              <a:t>de sus integrantes. Mantener relaciones con las Instituciones del Estado en el marco de la Administración de Justicia para la </a:t>
            </a:r>
            <a:r>
              <a:rPr lang="es-ES_tradnl" sz="5100" b="1" dirty="0"/>
              <a:t>defensa de los derechos profesionales de los miembros del Ministerio Públic</a:t>
            </a:r>
            <a:r>
              <a:rPr lang="es-ES_tradnl" sz="5100" dirty="0"/>
              <a:t>o. Informar a la opinión pública en los asuntos de especial inter</a:t>
            </a:r>
            <a:r>
              <a:rPr lang="fr-FR" sz="5100" dirty="0" err="1"/>
              <a:t>é</a:t>
            </a:r>
            <a:r>
              <a:rPr lang="es-ES_tradnl" sz="5100" dirty="0"/>
              <a:t>s sobre los derechos e intereses profesionales de los miembros del Ministerio </a:t>
            </a:r>
            <a:r>
              <a:rPr lang="es-ES_tradnl" sz="5100" dirty="0" err="1"/>
              <a:t>Pú</a:t>
            </a:r>
            <a:r>
              <a:rPr lang="pt-PT" sz="5100" dirty="0" err="1"/>
              <a:t>blico</a:t>
            </a:r>
            <a:r>
              <a:rPr lang="pt-PT" sz="5100" dirty="0"/>
              <a:t>.</a:t>
            </a:r>
          </a:p>
          <a:p>
            <a:pPr lvl="0" algn="just" fontAlgn="base">
              <a:lnSpc>
                <a:spcPct val="170000"/>
              </a:lnSpc>
            </a:pPr>
            <a:endParaRPr lang="es-AR" sz="5100" dirty="0">
              <a:effectLst>
                <a:outerShdw sx="0" sy="0">
                  <a:srgbClr val="000000"/>
                </a:outerShdw>
              </a:effectLst>
            </a:endParaRPr>
          </a:p>
          <a:p>
            <a:pPr lvl="0" algn="just" fontAlgn="base">
              <a:lnSpc>
                <a:spcPct val="170000"/>
              </a:lnSpc>
            </a:pPr>
            <a:r>
              <a:rPr lang="pt-PT" sz="5100" dirty="0"/>
              <a:t>Promover, </a:t>
            </a:r>
            <a:r>
              <a:rPr lang="pt-PT" sz="5100" dirty="0" err="1"/>
              <a:t>asistir</a:t>
            </a:r>
            <a:r>
              <a:rPr lang="pt-PT" sz="5100" dirty="0"/>
              <a:t> y defender la </a:t>
            </a:r>
            <a:r>
              <a:rPr lang="pt-PT" sz="5100" b="1" dirty="0" err="1"/>
              <a:t>formación</a:t>
            </a:r>
            <a:r>
              <a:rPr lang="pt-PT" sz="5100" b="1" dirty="0"/>
              <a:t> de </a:t>
            </a:r>
            <a:r>
              <a:rPr lang="pt-PT" sz="5100" b="1" dirty="0" err="1"/>
              <a:t>Asociaciones</a:t>
            </a:r>
            <a:r>
              <a:rPr lang="pt-PT" sz="5100" b="1" dirty="0"/>
              <a:t> de </a:t>
            </a:r>
            <a:r>
              <a:rPr lang="pt-PT" sz="5100" b="1" dirty="0" err="1"/>
              <a:t>Fiscales</a:t>
            </a:r>
            <a:r>
              <a:rPr lang="pt-PT" sz="5100" b="1" dirty="0"/>
              <a:t> </a:t>
            </a:r>
            <a:r>
              <a:rPr lang="pt-PT" sz="5100" b="1" dirty="0" err="1"/>
              <a:t>en</a:t>
            </a:r>
            <a:r>
              <a:rPr lang="pt-PT" sz="5100" b="1" dirty="0"/>
              <a:t> toda </a:t>
            </a:r>
            <a:r>
              <a:rPr lang="pt-PT" sz="5100" b="1" dirty="0" err="1"/>
              <a:t>latinoamérica</a:t>
            </a:r>
            <a:r>
              <a:rPr lang="pt-PT" sz="5100" b="1" dirty="0"/>
              <a:t>.</a:t>
            </a:r>
            <a:endParaRPr lang="es-AR" sz="5100" b="1" dirty="0">
              <a:effectLst>
                <a:outerShdw sx="0" sy="0">
                  <a:srgbClr val="000000"/>
                </a:outerShdw>
              </a:effectLst>
            </a:endParaRPr>
          </a:p>
          <a:p>
            <a:pPr marL="0" indent="0">
              <a:buNone/>
            </a:pPr>
            <a:endParaRPr lang="es-AR" dirty="0"/>
          </a:p>
        </p:txBody>
      </p:sp>
      <p:pic>
        <p:nvPicPr>
          <p:cNvPr id="8" name="Imagen 7">
            <a:extLst>
              <a:ext uri="{FF2B5EF4-FFF2-40B4-BE49-F238E27FC236}">
                <a16:creationId xmlns:a16="http://schemas.microsoft.com/office/drawing/2014/main" id="{13914E89-AB22-614D-B085-6718710FB00E}"/>
              </a:ext>
            </a:extLst>
          </p:cNvPr>
          <p:cNvPicPr>
            <a:picLocks noChangeAspect="1"/>
          </p:cNvPicPr>
          <p:nvPr/>
        </p:nvPicPr>
        <p:blipFill>
          <a:blip r:embed="rId2"/>
          <a:stretch>
            <a:fillRect/>
          </a:stretch>
        </p:blipFill>
        <p:spPr>
          <a:xfrm>
            <a:off x="-95002" y="5664530"/>
            <a:ext cx="2001982" cy="1193469"/>
          </a:xfrm>
          <a:prstGeom prst="rect">
            <a:avLst/>
          </a:prstGeom>
        </p:spPr>
      </p:pic>
    </p:spTree>
    <p:extLst>
      <p:ext uri="{BB962C8B-B14F-4D97-AF65-F5344CB8AC3E}">
        <p14:creationId xmlns:p14="http://schemas.microsoft.com/office/powerpoint/2010/main" val="184584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660D3-6DF9-5D4D-BED5-55A028305DB8}"/>
              </a:ext>
            </a:extLst>
          </p:cNvPr>
          <p:cNvSpPr>
            <a:spLocks noGrp="1"/>
          </p:cNvSpPr>
          <p:nvPr>
            <p:ph type="title"/>
          </p:nvPr>
        </p:nvSpPr>
        <p:spPr>
          <a:xfrm>
            <a:off x="838200" y="1"/>
            <a:ext cx="10515600" cy="1690688"/>
          </a:xfrm>
        </p:spPr>
        <p:txBody>
          <a:bodyPr>
            <a:normAutofit fontScale="90000"/>
          </a:bodyPr>
          <a:lstStyle/>
          <a:p>
            <a:pPr algn="ctr"/>
            <a:br>
              <a:rPr lang="es-AR" sz="4000" b="1" dirty="0">
                <a:solidFill>
                  <a:schemeClr val="accent1"/>
                </a:solidFill>
              </a:rPr>
            </a:br>
            <a:r>
              <a:rPr lang="es-AR" sz="4000" b="1" dirty="0">
                <a:solidFill>
                  <a:schemeClr val="accent1"/>
                </a:solidFill>
              </a:rPr>
              <a:t> </a:t>
            </a:r>
            <a:r>
              <a:rPr lang="es-AR" sz="3600" b="1" dirty="0">
                <a:solidFill>
                  <a:schemeClr val="accent1"/>
                </a:solidFill>
              </a:rPr>
              <a:t>PRESIDENTES DE LAS ASOCIACIONES DE LA FLP</a:t>
            </a:r>
            <a:br>
              <a:rPr lang="es-AR" sz="3600" b="1" dirty="0">
                <a:solidFill>
                  <a:schemeClr val="accent1"/>
                </a:solidFill>
              </a:rPr>
            </a:br>
            <a:r>
              <a:rPr lang="es-AR" sz="3600" b="1" dirty="0">
                <a:solidFill>
                  <a:schemeClr val="accent1"/>
                </a:solidFill>
              </a:rPr>
              <a:t>PRIMERA CONFERENCIA ANUAL</a:t>
            </a:r>
            <a:br>
              <a:rPr lang="es-AR" sz="3600" b="1" dirty="0">
                <a:solidFill>
                  <a:schemeClr val="accent1"/>
                </a:solidFill>
              </a:rPr>
            </a:br>
            <a:r>
              <a:rPr lang="es-AR" sz="4000" b="1" i="1" dirty="0">
                <a:solidFill>
                  <a:schemeClr val="accent1"/>
                </a:solidFill>
              </a:rPr>
              <a:t>“Independencia de los Fiscales en sus países”</a:t>
            </a:r>
            <a:br>
              <a:rPr lang="es-AR" sz="4000" b="1" i="1" dirty="0">
                <a:solidFill>
                  <a:schemeClr val="accent1"/>
                </a:solidFill>
              </a:rPr>
            </a:br>
            <a:r>
              <a:rPr lang="es-AR" sz="3100" b="1" dirty="0">
                <a:solidFill>
                  <a:schemeClr val="accent1"/>
                </a:solidFill>
              </a:rPr>
              <a:t>FACULTAD DE DERECHO – UBA – MAYO 2018</a:t>
            </a:r>
          </a:p>
        </p:txBody>
      </p:sp>
      <p:pic>
        <p:nvPicPr>
          <p:cNvPr id="5" name="Marcador de contenido 4">
            <a:extLst>
              <a:ext uri="{FF2B5EF4-FFF2-40B4-BE49-F238E27FC236}">
                <a16:creationId xmlns:a16="http://schemas.microsoft.com/office/drawing/2014/main" id="{766B3A84-9293-3043-A109-B635A3596ADF}"/>
              </a:ext>
            </a:extLst>
          </p:cNvPr>
          <p:cNvPicPr>
            <a:picLocks noGrp="1" noChangeAspect="1"/>
          </p:cNvPicPr>
          <p:nvPr>
            <p:ph idx="1"/>
          </p:nvPr>
        </p:nvPicPr>
        <p:blipFill>
          <a:blip r:embed="rId2"/>
          <a:stretch>
            <a:fillRect/>
          </a:stretch>
        </p:blipFill>
        <p:spPr>
          <a:xfrm>
            <a:off x="2208811" y="2619828"/>
            <a:ext cx="8134597" cy="3683000"/>
          </a:xfrm>
        </p:spPr>
      </p:pic>
      <p:pic>
        <p:nvPicPr>
          <p:cNvPr id="6" name="Imagen 5">
            <a:extLst>
              <a:ext uri="{FF2B5EF4-FFF2-40B4-BE49-F238E27FC236}">
                <a16:creationId xmlns:a16="http://schemas.microsoft.com/office/drawing/2014/main" id="{156DAEB0-8428-5041-8DEA-F46F0060B33C}"/>
              </a:ext>
            </a:extLst>
          </p:cNvPr>
          <p:cNvPicPr>
            <a:picLocks noChangeAspect="1"/>
          </p:cNvPicPr>
          <p:nvPr/>
        </p:nvPicPr>
        <p:blipFill>
          <a:blip r:embed="rId3"/>
          <a:stretch>
            <a:fillRect/>
          </a:stretch>
        </p:blipFill>
        <p:spPr>
          <a:xfrm>
            <a:off x="83128" y="5747657"/>
            <a:ext cx="1805049" cy="1110343"/>
          </a:xfrm>
          <a:prstGeom prst="rect">
            <a:avLst/>
          </a:prstGeom>
        </p:spPr>
      </p:pic>
    </p:spTree>
    <p:extLst>
      <p:ext uri="{BB962C8B-B14F-4D97-AF65-F5344CB8AC3E}">
        <p14:creationId xmlns:p14="http://schemas.microsoft.com/office/powerpoint/2010/main" val="80678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39961A-6B1B-0445-A970-49C7889D64F8}"/>
              </a:ext>
            </a:extLst>
          </p:cNvPr>
          <p:cNvSpPr>
            <a:spLocks noGrp="1"/>
          </p:cNvSpPr>
          <p:nvPr>
            <p:ph type="title"/>
          </p:nvPr>
        </p:nvSpPr>
        <p:spPr>
          <a:xfrm>
            <a:off x="1775012" y="365125"/>
            <a:ext cx="9578788" cy="6089463"/>
          </a:xfrm>
        </p:spPr>
        <p:txBody>
          <a:bodyPr>
            <a:normAutofit/>
          </a:bodyPr>
          <a:lstStyle/>
          <a:p>
            <a:pPr algn="ctr">
              <a:lnSpc>
                <a:spcPct val="200000"/>
              </a:lnSpc>
            </a:pPr>
            <a:r>
              <a:rPr lang="es-AR" b="1" i="1" dirty="0">
                <a:solidFill>
                  <a:schemeClr val="accent1"/>
                </a:solidFill>
              </a:rPr>
              <a:t>CASOS EN QUE INTERVINO LA FEDERACION LATINOAMERICANA DE FISCALES  RELACIONADOS CON LA SEGURIDAD E INDEPENDENCIA </a:t>
            </a:r>
          </a:p>
        </p:txBody>
      </p:sp>
      <p:sp>
        <p:nvSpPr>
          <p:cNvPr id="3" name="Marcador de contenido 2">
            <a:extLst>
              <a:ext uri="{FF2B5EF4-FFF2-40B4-BE49-F238E27FC236}">
                <a16:creationId xmlns:a16="http://schemas.microsoft.com/office/drawing/2014/main" id="{8DD94C7B-3D0E-A349-9BDE-320EA78711E9}"/>
              </a:ext>
            </a:extLst>
          </p:cNvPr>
          <p:cNvSpPr>
            <a:spLocks noGrp="1"/>
          </p:cNvSpPr>
          <p:nvPr>
            <p:ph idx="1"/>
          </p:nvPr>
        </p:nvSpPr>
        <p:spPr>
          <a:xfrm>
            <a:off x="2156011" y="6857999"/>
            <a:ext cx="10515600" cy="900954"/>
          </a:xfrm>
        </p:spPr>
        <p:txBody>
          <a:bodyPr/>
          <a:lstStyle/>
          <a:p>
            <a:endParaRPr lang="es-AR" dirty="0"/>
          </a:p>
        </p:txBody>
      </p:sp>
      <p:pic>
        <p:nvPicPr>
          <p:cNvPr id="4" name="Imagen 3">
            <a:extLst>
              <a:ext uri="{FF2B5EF4-FFF2-40B4-BE49-F238E27FC236}">
                <a16:creationId xmlns:a16="http://schemas.microsoft.com/office/drawing/2014/main" id="{249D4AD7-01BB-644B-A3FC-6438BC08E928}"/>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91013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15FBD-25E3-604B-AD1A-1DFAF969A43A}"/>
              </a:ext>
            </a:extLst>
          </p:cNvPr>
          <p:cNvSpPr>
            <a:spLocks noGrp="1"/>
          </p:cNvSpPr>
          <p:nvPr>
            <p:ph type="title"/>
          </p:nvPr>
        </p:nvSpPr>
        <p:spPr/>
        <p:txBody>
          <a:bodyPr/>
          <a:lstStyle/>
          <a:p>
            <a:pPr algn="ctr"/>
            <a:r>
              <a:rPr lang="es-AR" b="1" dirty="0">
                <a:solidFill>
                  <a:schemeClr val="accent1"/>
                </a:solidFill>
              </a:rPr>
              <a:t>SEGURIDAD e INDEPENDENCIA</a:t>
            </a:r>
          </a:p>
        </p:txBody>
      </p:sp>
      <p:sp>
        <p:nvSpPr>
          <p:cNvPr id="3" name="Marcador de contenido 2">
            <a:extLst>
              <a:ext uri="{FF2B5EF4-FFF2-40B4-BE49-F238E27FC236}">
                <a16:creationId xmlns:a16="http://schemas.microsoft.com/office/drawing/2014/main" id="{18AC1689-0CF5-AA48-9CD9-5ACE05E39F92}"/>
              </a:ext>
            </a:extLst>
          </p:cNvPr>
          <p:cNvSpPr>
            <a:spLocks noGrp="1"/>
          </p:cNvSpPr>
          <p:nvPr>
            <p:ph idx="1"/>
          </p:nvPr>
        </p:nvSpPr>
        <p:spPr>
          <a:xfrm>
            <a:off x="838200" y="1282535"/>
            <a:ext cx="10515600" cy="4894429"/>
          </a:xfrm>
        </p:spPr>
        <p:txBody>
          <a:bodyPr>
            <a:normAutofit/>
          </a:bodyPr>
          <a:lstStyle/>
          <a:p>
            <a:pPr marL="0" indent="0" algn="just">
              <a:buNone/>
            </a:pPr>
            <a:endParaRPr lang="es-AR" b="1" dirty="0"/>
          </a:p>
          <a:p>
            <a:pPr algn="just">
              <a:lnSpc>
                <a:spcPct val="150000"/>
              </a:lnSpc>
            </a:pPr>
            <a:r>
              <a:rPr lang="es-AR" b="1" dirty="0"/>
              <a:t>CASO ECUADOR: </a:t>
            </a:r>
            <a:r>
              <a:rPr lang="es-AR" b="1" i="1" dirty="0"/>
              <a:t>Amenazas</a:t>
            </a:r>
            <a:r>
              <a:rPr lang="es-AR" i="1" dirty="0"/>
              <a:t> a la Fiscal Ecuatoriana </a:t>
            </a:r>
            <a:r>
              <a:rPr lang="es-AR" b="1" i="1" dirty="0"/>
              <a:t>Diana Salazar</a:t>
            </a:r>
            <a:r>
              <a:rPr lang="es-AR" i="1" dirty="0"/>
              <a:t>, quien investigaba temas vinculados con la Corrupción- sobornos pagos por la emprea Odebrecht- al mismo tiempo que coordinaba la Unidad de Transparencia y Lucha contra la Corrupción. Importancia del </a:t>
            </a:r>
            <a:r>
              <a:rPr lang="es-AR" b="1" i="1" dirty="0"/>
              <a:t>trabajo en equipo </a:t>
            </a:r>
            <a:r>
              <a:rPr lang="es-AR" i="1" dirty="0"/>
              <a:t>para desalentar en gran medida a quien pretende ejercer presiones o injerencias indebidas sobre la funció</a:t>
            </a:r>
            <a:r>
              <a:rPr lang="es-AR" dirty="0"/>
              <a:t>n. </a:t>
            </a:r>
          </a:p>
        </p:txBody>
      </p:sp>
      <p:pic>
        <p:nvPicPr>
          <p:cNvPr id="4" name="Imagen 3">
            <a:extLst>
              <a:ext uri="{FF2B5EF4-FFF2-40B4-BE49-F238E27FC236}">
                <a16:creationId xmlns:a16="http://schemas.microsoft.com/office/drawing/2014/main" id="{486461D6-9DF5-2543-AFFD-5796513FD56F}"/>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3600498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9996D-5FE8-124A-A52C-D4A82B0974F0}"/>
              </a:ext>
            </a:extLst>
          </p:cNvPr>
          <p:cNvSpPr>
            <a:spLocks noGrp="1"/>
          </p:cNvSpPr>
          <p:nvPr>
            <p:ph type="title"/>
          </p:nvPr>
        </p:nvSpPr>
        <p:spPr/>
        <p:txBody>
          <a:bodyPr/>
          <a:lstStyle/>
          <a:p>
            <a:pPr algn="ctr"/>
            <a:r>
              <a:rPr lang="es-AR" b="1" dirty="0">
                <a:solidFill>
                  <a:schemeClr val="accent1"/>
                </a:solidFill>
              </a:rPr>
              <a:t>SEGURIDAD DE LOS FISCALES</a:t>
            </a:r>
          </a:p>
        </p:txBody>
      </p:sp>
      <p:sp>
        <p:nvSpPr>
          <p:cNvPr id="3" name="Marcador de contenido 2">
            <a:extLst>
              <a:ext uri="{FF2B5EF4-FFF2-40B4-BE49-F238E27FC236}">
                <a16:creationId xmlns:a16="http://schemas.microsoft.com/office/drawing/2014/main" id="{70A7767E-AB10-9F41-8FB6-4305B54B21A2}"/>
              </a:ext>
            </a:extLst>
          </p:cNvPr>
          <p:cNvSpPr>
            <a:spLocks noGrp="1"/>
          </p:cNvSpPr>
          <p:nvPr>
            <p:ph idx="1"/>
          </p:nvPr>
        </p:nvSpPr>
        <p:spPr>
          <a:xfrm>
            <a:off x="838200" y="1690688"/>
            <a:ext cx="10515600" cy="4486275"/>
          </a:xfrm>
        </p:spPr>
        <p:txBody>
          <a:bodyPr>
            <a:normAutofit/>
          </a:bodyPr>
          <a:lstStyle/>
          <a:p>
            <a:pPr algn="just"/>
            <a:r>
              <a:rPr lang="es-AR" b="1" dirty="0"/>
              <a:t>CASO COSTA RICA</a:t>
            </a:r>
            <a:r>
              <a:rPr lang="es-AR" dirty="0"/>
              <a:t>: El 9 de marzo de 2019 se produjo un atentado en el que resultó víctima fatal </a:t>
            </a:r>
            <a:r>
              <a:rPr lang="es-AR" b="1" dirty="0"/>
              <a:t>Claro Armando Martinez Loria</a:t>
            </a:r>
            <a:r>
              <a:rPr lang="es-AR" dirty="0"/>
              <a:t>, Auxiliar del Ministerio Público en la Fiscalía de Turno Extraordinaria del Segundo Circuito Judicial, Provincia de San José, Costa Rica</a:t>
            </a:r>
          </a:p>
          <a:p>
            <a:pPr algn="just"/>
            <a:r>
              <a:rPr lang="es-AR" dirty="0"/>
              <a:t>Ante la reiteración de hechos similares en la región, la Federación se presentó ante el Presidente de la Corte Suprema de Justicia de Costa Rica, en apoyo de la Asociación de este país solicitando el desarrollo de una estrategia institucional de seguridad.(12-03-19)</a:t>
            </a:r>
          </a:p>
          <a:p>
            <a:pPr algn="just"/>
            <a:r>
              <a:rPr lang="es-AR" dirty="0"/>
              <a:t>El Máximo Tribunal mediante Acuerdo de la Corte en pleno, creó una Comisión de Seguridad (oficio 7-5-19)</a:t>
            </a:r>
          </a:p>
        </p:txBody>
      </p:sp>
      <p:pic>
        <p:nvPicPr>
          <p:cNvPr id="4" name="Imagen 3">
            <a:extLst>
              <a:ext uri="{FF2B5EF4-FFF2-40B4-BE49-F238E27FC236}">
                <a16:creationId xmlns:a16="http://schemas.microsoft.com/office/drawing/2014/main" id="{24F71D51-6763-0246-BD27-B8635DCD4DC6}"/>
              </a:ext>
            </a:extLst>
          </p:cNvPr>
          <p:cNvPicPr>
            <a:picLocks noChangeAspect="1"/>
          </p:cNvPicPr>
          <p:nvPr/>
        </p:nvPicPr>
        <p:blipFill>
          <a:blip r:embed="rId2"/>
          <a:stretch>
            <a:fillRect/>
          </a:stretch>
        </p:blipFill>
        <p:spPr>
          <a:xfrm>
            <a:off x="-95003" y="5854535"/>
            <a:ext cx="1710047" cy="1003464"/>
          </a:xfrm>
          <a:prstGeom prst="rect">
            <a:avLst/>
          </a:prstGeom>
        </p:spPr>
      </p:pic>
    </p:spTree>
    <p:extLst>
      <p:ext uri="{BB962C8B-B14F-4D97-AF65-F5344CB8AC3E}">
        <p14:creationId xmlns:p14="http://schemas.microsoft.com/office/powerpoint/2010/main" val="2091567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1F94D-F089-064E-AC94-59FD8A5A5543}"/>
              </a:ext>
            </a:extLst>
          </p:cNvPr>
          <p:cNvSpPr>
            <a:spLocks noGrp="1"/>
          </p:cNvSpPr>
          <p:nvPr>
            <p:ph type="title"/>
          </p:nvPr>
        </p:nvSpPr>
        <p:spPr/>
        <p:txBody>
          <a:bodyPr/>
          <a:lstStyle/>
          <a:p>
            <a:pPr algn="ctr"/>
            <a:r>
              <a:rPr lang="es-AR" b="1" dirty="0">
                <a:solidFill>
                  <a:schemeClr val="accent1"/>
                </a:solidFill>
              </a:rPr>
              <a:t>SEGURIDAD:  ATENTADO CONTRA LA VIDA</a:t>
            </a:r>
          </a:p>
        </p:txBody>
      </p:sp>
      <p:sp>
        <p:nvSpPr>
          <p:cNvPr id="3" name="Marcador de contenido 2">
            <a:extLst>
              <a:ext uri="{FF2B5EF4-FFF2-40B4-BE49-F238E27FC236}">
                <a16:creationId xmlns:a16="http://schemas.microsoft.com/office/drawing/2014/main" id="{333FBF5E-181F-E144-B75A-E79B2176A1EE}"/>
              </a:ext>
            </a:extLst>
          </p:cNvPr>
          <p:cNvSpPr>
            <a:spLocks noGrp="1"/>
          </p:cNvSpPr>
          <p:nvPr>
            <p:ph idx="1"/>
          </p:nvPr>
        </p:nvSpPr>
        <p:spPr>
          <a:xfrm>
            <a:off x="1531917" y="1484416"/>
            <a:ext cx="9821882" cy="5189515"/>
          </a:xfrm>
        </p:spPr>
        <p:txBody>
          <a:bodyPr>
            <a:noAutofit/>
          </a:bodyPr>
          <a:lstStyle/>
          <a:p>
            <a:pPr algn="just">
              <a:buFont typeface="Wingdings" pitchFamily="2" charset="2"/>
              <a:buChar char="§"/>
            </a:pPr>
            <a:r>
              <a:rPr lang="es-AR" b="1" dirty="0"/>
              <a:t>CASO GUATEMALA</a:t>
            </a:r>
            <a:r>
              <a:rPr lang="es-AR" dirty="0"/>
              <a:t>: Atentado contra la vida de la Fiscal Adjunta de Derechos Humanos del Ministerio Público de Guatemala, </a:t>
            </a:r>
            <a:r>
              <a:rPr lang="es-AR" b="1" dirty="0"/>
              <a:t>Sonia Elizabeth Montes Valenzuela</a:t>
            </a:r>
            <a:r>
              <a:rPr lang="es-AR" dirty="0"/>
              <a:t>, quien tiene a su cargo investigaciones sobre violaciones a los derechos humanos del pasado y del presente en aquel país. Estos hechos graves solo están dirigidos a menoscabar los principios republicanos de Guatemala, ya que afectan directamente la independencia del Ministerio Público Fiscal. </a:t>
            </a:r>
          </a:p>
          <a:p>
            <a:pPr algn="just">
              <a:buFont typeface="Wingdings" pitchFamily="2" charset="2"/>
              <a:buChar char="§"/>
            </a:pPr>
            <a:endParaRPr lang="es-AR" b="1" dirty="0"/>
          </a:p>
          <a:p>
            <a:pPr algn="just" fontAlgn="ctr">
              <a:buFont typeface="Wingdings" pitchFamily="2" charset="2"/>
              <a:buChar char="§"/>
            </a:pPr>
            <a:r>
              <a:rPr lang="es-AR" b="1" dirty="0"/>
              <a:t>CASO CANCUN-MEXICO</a:t>
            </a:r>
            <a:r>
              <a:rPr lang="es-AR" dirty="0"/>
              <a:t>:  La Federación Latinoamericana de Fiscales expresa su repudio contra el hecho criminal perpetrado contra la fiscalía de Cancún en el que tomaron parte diez sicarios y produjeron la muerte de cinco personas entre ellas de un colaborador.</a:t>
            </a:r>
          </a:p>
          <a:p>
            <a:pPr marL="0" indent="0" algn="just" fontAlgn="ctr">
              <a:buNone/>
            </a:pPr>
            <a:br>
              <a:rPr lang="es-AR" dirty="0"/>
            </a:br>
            <a:endParaRPr lang="es-AR" dirty="0"/>
          </a:p>
        </p:txBody>
      </p:sp>
      <p:pic>
        <p:nvPicPr>
          <p:cNvPr id="4" name="Imagen 3">
            <a:extLst>
              <a:ext uri="{FF2B5EF4-FFF2-40B4-BE49-F238E27FC236}">
                <a16:creationId xmlns:a16="http://schemas.microsoft.com/office/drawing/2014/main" id="{5B9E81D5-C1AD-C945-8117-82D321AF11AE}"/>
              </a:ext>
            </a:extLst>
          </p:cNvPr>
          <p:cNvPicPr>
            <a:picLocks noChangeAspect="1"/>
          </p:cNvPicPr>
          <p:nvPr/>
        </p:nvPicPr>
        <p:blipFill>
          <a:blip r:embed="rId2"/>
          <a:stretch>
            <a:fillRect/>
          </a:stretch>
        </p:blipFill>
        <p:spPr>
          <a:xfrm>
            <a:off x="1" y="5807033"/>
            <a:ext cx="1757547" cy="1062841"/>
          </a:xfrm>
          <a:prstGeom prst="rect">
            <a:avLst/>
          </a:prstGeom>
        </p:spPr>
      </p:pic>
    </p:spTree>
    <p:extLst>
      <p:ext uri="{BB962C8B-B14F-4D97-AF65-F5344CB8AC3E}">
        <p14:creationId xmlns:p14="http://schemas.microsoft.com/office/powerpoint/2010/main" val="159879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3DAAE-9098-7048-9030-0DB35C7B0D83}"/>
              </a:ext>
            </a:extLst>
          </p:cNvPr>
          <p:cNvSpPr>
            <a:spLocks noGrp="1"/>
          </p:cNvSpPr>
          <p:nvPr>
            <p:ph type="title"/>
          </p:nvPr>
        </p:nvSpPr>
        <p:spPr/>
        <p:txBody>
          <a:bodyPr/>
          <a:lstStyle/>
          <a:p>
            <a:pPr algn="ctr"/>
            <a:r>
              <a:rPr lang="es-AR" b="1" dirty="0">
                <a:solidFill>
                  <a:schemeClr val="accent1"/>
                </a:solidFill>
              </a:rPr>
              <a:t>Independencia funcional de los Fiscales</a:t>
            </a:r>
            <a:br>
              <a:rPr lang="es-AR" b="1" dirty="0">
                <a:solidFill>
                  <a:schemeClr val="accent1"/>
                </a:solidFill>
              </a:rPr>
            </a:br>
            <a:r>
              <a:rPr lang="es-AR" b="1" dirty="0">
                <a:solidFill>
                  <a:schemeClr val="accent1"/>
                </a:solidFill>
              </a:rPr>
              <a:t> Libertad de expresión </a:t>
            </a:r>
          </a:p>
        </p:txBody>
      </p:sp>
      <p:sp>
        <p:nvSpPr>
          <p:cNvPr id="3" name="Marcador de contenido 2">
            <a:extLst>
              <a:ext uri="{FF2B5EF4-FFF2-40B4-BE49-F238E27FC236}">
                <a16:creationId xmlns:a16="http://schemas.microsoft.com/office/drawing/2014/main" id="{F9A582AD-72A9-1848-BC63-A8F23A23DA2D}"/>
              </a:ext>
            </a:extLst>
          </p:cNvPr>
          <p:cNvSpPr>
            <a:spLocks noGrp="1"/>
          </p:cNvSpPr>
          <p:nvPr>
            <p:ph idx="1"/>
          </p:nvPr>
        </p:nvSpPr>
        <p:spPr>
          <a:xfrm>
            <a:off x="1448790" y="1825625"/>
            <a:ext cx="9905010" cy="4351338"/>
          </a:xfrm>
        </p:spPr>
        <p:txBody>
          <a:bodyPr>
            <a:normAutofit fontScale="92500"/>
          </a:bodyPr>
          <a:lstStyle/>
          <a:p>
            <a:pPr algn="just">
              <a:buFont typeface="Wingdings" pitchFamily="2" charset="2"/>
              <a:buChar char="§"/>
            </a:pPr>
            <a:r>
              <a:rPr lang="es-AR" dirty="0"/>
              <a:t>Gravedad Institucional del Ministerio Público de Brasil, en razón de la inconstitucional y arbitraria decisión del Supremo Tribunal Federal de iniciar una investigación contra alguno de sus miembros por el solo hecho de manifestar libremente sus opiniones sobre un fallo trascendente.</a:t>
            </a:r>
          </a:p>
          <a:p>
            <a:pPr algn="just">
              <a:buFont typeface="Wingdings" pitchFamily="2" charset="2"/>
              <a:buChar char="§"/>
            </a:pPr>
            <a:r>
              <a:rPr lang="es-AR" b="1" dirty="0"/>
              <a:t>Afectación al principio de la independencia funcional </a:t>
            </a:r>
            <a:r>
              <a:rPr lang="es-AR" dirty="0"/>
              <a:t>de los Fiscales, indispensable para garantizar el adecuado funcionamiento del Estado de Derecho que prevee la separación de roles y el sometimiento de los órganos del Estado al “rule of law”, en cuyo marco es determinante respetar el sistema </a:t>
            </a:r>
            <a:r>
              <a:rPr lang="es-AR" sz="3000" dirty="0"/>
              <a:t>acusatorio. </a:t>
            </a:r>
          </a:p>
          <a:p>
            <a:pPr marL="0" indent="0" algn="just">
              <a:buNone/>
            </a:pPr>
            <a:r>
              <a:rPr lang="es-AR" sz="2200" dirty="0"/>
              <a:t>                       (comunicado 19-03-19)</a:t>
            </a:r>
          </a:p>
          <a:p>
            <a:endParaRPr lang="es-AR" sz="2600" dirty="0"/>
          </a:p>
        </p:txBody>
      </p:sp>
      <p:pic>
        <p:nvPicPr>
          <p:cNvPr id="4" name="Imagen 3">
            <a:extLst>
              <a:ext uri="{FF2B5EF4-FFF2-40B4-BE49-F238E27FC236}">
                <a16:creationId xmlns:a16="http://schemas.microsoft.com/office/drawing/2014/main" id="{9B4FE786-45C8-CC48-8DCA-BE7C225A837E}"/>
              </a:ext>
            </a:extLst>
          </p:cNvPr>
          <p:cNvPicPr>
            <a:picLocks noChangeAspect="1"/>
          </p:cNvPicPr>
          <p:nvPr/>
        </p:nvPicPr>
        <p:blipFill>
          <a:blip r:embed="rId2"/>
          <a:stretch>
            <a:fillRect/>
          </a:stretch>
        </p:blipFill>
        <p:spPr>
          <a:xfrm>
            <a:off x="1" y="5818909"/>
            <a:ext cx="1555667" cy="1039090"/>
          </a:xfrm>
          <a:prstGeom prst="rect">
            <a:avLst/>
          </a:prstGeom>
        </p:spPr>
      </p:pic>
    </p:spTree>
    <p:extLst>
      <p:ext uri="{BB962C8B-B14F-4D97-AF65-F5344CB8AC3E}">
        <p14:creationId xmlns:p14="http://schemas.microsoft.com/office/powerpoint/2010/main" val="49413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EB207-5F0A-FB40-B797-BD5FE1E170E2}"/>
              </a:ext>
            </a:extLst>
          </p:cNvPr>
          <p:cNvSpPr>
            <a:spLocks noGrp="1"/>
          </p:cNvSpPr>
          <p:nvPr>
            <p:ph type="title"/>
          </p:nvPr>
        </p:nvSpPr>
        <p:spPr/>
        <p:txBody>
          <a:bodyPr/>
          <a:lstStyle/>
          <a:p>
            <a:pPr algn="ctr"/>
            <a:r>
              <a:rPr lang="es-AR" b="1" dirty="0">
                <a:solidFill>
                  <a:schemeClr val="accent1"/>
                </a:solidFill>
              </a:rPr>
              <a:t>Afectación de la Independencia de los Fiscales</a:t>
            </a:r>
            <a:br>
              <a:rPr lang="es-AR" b="1" dirty="0">
                <a:solidFill>
                  <a:schemeClr val="accent1"/>
                </a:solidFill>
              </a:rPr>
            </a:br>
            <a:endParaRPr lang="es-AR" b="1" dirty="0">
              <a:solidFill>
                <a:schemeClr val="accent1"/>
              </a:solidFill>
            </a:endParaRPr>
          </a:p>
        </p:txBody>
      </p:sp>
      <p:sp>
        <p:nvSpPr>
          <p:cNvPr id="3" name="Marcador de contenido 2">
            <a:extLst>
              <a:ext uri="{FF2B5EF4-FFF2-40B4-BE49-F238E27FC236}">
                <a16:creationId xmlns:a16="http://schemas.microsoft.com/office/drawing/2014/main" id="{4AB3EA15-10DA-5946-BCE8-C9F2D28FC819}"/>
              </a:ext>
            </a:extLst>
          </p:cNvPr>
          <p:cNvSpPr>
            <a:spLocks noGrp="1"/>
          </p:cNvSpPr>
          <p:nvPr>
            <p:ph idx="1"/>
          </p:nvPr>
        </p:nvSpPr>
        <p:spPr/>
        <p:txBody>
          <a:bodyPr>
            <a:normAutofit lnSpcReduction="10000"/>
          </a:bodyPr>
          <a:lstStyle/>
          <a:p>
            <a:r>
              <a:rPr lang="es-AR" b="1" dirty="0"/>
              <a:t>CASO GUATEMALA:</a:t>
            </a:r>
          </a:p>
          <a:p>
            <a:pPr lvl="1" algn="just">
              <a:buFont typeface="Wingdings" pitchFamily="2" charset="2"/>
              <a:buChar char="§"/>
            </a:pPr>
            <a:r>
              <a:rPr lang="es-AR" b="1" dirty="0"/>
              <a:t> </a:t>
            </a:r>
            <a:r>
              <a:rPr lang="es-AR" dirty="0"/>
              <a:t>PERDIDA REAL DE LA CAPACIDAD ADQUISITIVA DE LOS FISCALES  (Desproporción entre la inflación acumulada durante varios años y los reajustes salariales dispuestos)</a:t>
            </a:r>
          </a:p>
          <a:p>
            <a:pPr lvl="1" algn="just">
              <a:buFont typeface="Wingdings" pitchFamily="2" charset="2"/>
              <a:buChar char="§"/>
            </a:pPr>
            <a:endParaRPr lang="es-AR" b="1" dirty="0"/>
          </a:p>
          <a:p>
            <a:pPr lvl="1" algn="just">
              <a:buFont typeface="Wingdings" pitchFamily="2" charset="2"/>
              <a:buChar char="§"/>
            </a:pPr>
            <a:r>
              <a:rPr lang="es-AR" b="1" dirty="0"/>
              <a:t> </a:t>
            </a:r>
            <a:r>
              <a:rPr lang="es-AR" dirty="0"/>
              <a:t>FALTA DE EQUIPARACION SALARIAL  entre lo que perciben los fisdales y los sueldos de los jueces y los defensores, cuando el Fiscal es </a:t>
            </a:r>
            <a:r>
              <a:rPr lang="es-AR"/>
              <a:t>quien tiene </a:t>
            </a:r>
            <a:r>
              <a:rPr lang="es-AR" dirty="0"/>
              <a:t>a su cargo la investigación.</a:t>
            </a:r>
          </a:p>
          <a:p>
            <a:pPr lvl="1" algn="just">
              <a:buFont typeface="Wingdings" pitchFamily="2" charset="2"/>
              <a:buChar char="§"/>
            </a:pPr>
            <a:endParaRPr lang="es-AR" dirty="0"/>
          </a:p>
          <a:p>
            <a:pPr lvl="1" algn="just">
              <a:buFont typeface="Wingdings" pitchFamily="2" charset="2"/>
              <a:buChar char="§"/>
            </a:pPr>
            <a:r>
              <a:rPr lang="es-AR" dirty="0"/>
              <a:t>Ello desalienta la carrera fiscal y debilita los Ministerios Públicos, afectando la cantidad y calidad de las investigaciones por la falta de recursos, favoreciendo la actuación del crimen organizado en esas regiones.</a:t>
            </a:r>
          </a:p>
          <a:p>
            <a:pPr lvl="1" algn="just">
              <a:buFont typeface="Wingdings" pitchFamily="2" charset="2"/>
              <a:buChar char="§"/>
            </a:pPr>
            <a:r>
              <a:rPr lang="es-AR" dirty="0"/>
              <a:t>   </a:t>
            </a:r>
            <a:r>
              <a:rPr lang="es-AR" sz="1800" dirty="0"/>
              <a:t>(Presentación de la Federación 29-03-19)</a:t>
            </a:r>
          </a:p>
        </p:txBody>
      </p:sp>
      <p:pic>
        <p:nvPicPr>
          <p:cNvPr id="4" name="Imagen 3">
            <a:extLst>
              <a:ext uri="{FF2B5EF4-FFF2-40B4-BE49-F238E27FC236}">
                <a16:creationId xmlns:a16="http://schemas.microsoft.com/office/drawing/2014/main" id="{3798C73B-AFD8-294C-A748-0F30D312863B}"/>
              </a:ext>
            </a:extLst>
          </p:cNvPr>
          <p:cNvPicPr>
            <a:picLocks noChangeAspect="1"/>
          </p:cNvPicPr>
          <p:nvPr/>
        </p:nvPicPr>
        <p:blipFill>
          <a:blip r:embed="rId2"/>
          <a:stretch>
            <a:fillRect/>
          </a:stretch>
        </p:blipFill>
        <p:spPr>
          <a:xfrm>
            <a:off x="1" y="5735782"/>
            <a:ext cx="1555667" cy="1122217"/>
          </a:xfrm>
          <a:prstGeom prst="rect">
            <a:avLst/>
          </a:prstGeom>
        </p:spPr>
      </p:pic>
    </p:spTree>
    <p:extLst>
      <p:ext uri="{BB962C8B-B14F-4D97-AF65-F5344CB8AC3E}">
        <p14:creationId xmlns:p14="http://schemas.microsoft.com/office/powerpoint/2010/main" val="300181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08A25-E6E8-B844-8060-E2005196CC8A}"/>
              </a:ext>
            </a:extLst>
          </p:cNvPr>
          <p:cNvSpPr>
            <a:spLocks noGrp="1"/>
          </p:cNvSpPr>
          <p:nvPr>
            <p:ph type="title"/>
          </p:nvPr>
        </p:nvSpPr>
        <p:spPr>
          <a:xfrm>
            <a:off x="838200" y="0"/>
            <a:ext cx="10515600" cy="1325563"/>
          </a:xfrm>
        </p:spPr>
        <p:txBody>
          <a:bodyPr>
            <a:normAutofit/>
          </a:bodyPr>
          <a:lstStyle/>
          <a:p>
            <a:pPr algn="ctr"/>
            <a:r>
              <a:rPr lang="es-AR" sz="3800" b="1" dirty="0">
                <a:solidFill>
                  <a:schemeClr val="accent1"/>
                </a:solidFill>
              </a:rPr>
              <a:t>DOCTOR ALBERTO NISMAN </a:t>
            </a:r>
          </a:p>
        </p:txBody>
      </p:sp>
      <p:sp>
        <p:nvSpPr>
          <p:cNvPr id="3" name="Marcador de contenido 2">
            <a:extLst>
              <a:ext uri="{FF2B5EF4-FFF2-40B4-BE49-F238E27FC236}">
                <a16:creationId xmlns:a16="http://schemas.microsoft.com/office/drawing/2014/main" id="{EF7B4ECE-5770-3344-B0F0-798A6860A2F6}"/>
              </a:ext>
            </a:extLst>
          </p:cNvPr>
          <p:cNvSpPr>
            <a:spLocks noGrp="1"/>
          </p:cNvSpPr>
          <p:nvPr>
            <p:ph idx="1"/>
          </p:nvPr>
        </p:nvSpPr>
        <p:spPr>
          <a:xfrm>
            <a:off x="2303812" y="1436915"/>
            <a:ext cx="9049987" cy="4073236"/>
          </a:xfrm>
        </p:spPr>
        <p:txBody>
          <a:bodyPr>
            <a:noAutofit/>
          </a:bodyPr>
          <a:lstStyle/>
          <a:p>
            <a:r>
              <a:rPr lang="es-AR" sz="2600" dirty="0"/>
              <a:t>Fiscal Federal General  - Antiterrorismo</a:t>
            </a:r>
          </a:p>
          <a:p>
            <a:endParaRPr lang="es-AR" sz="2600" dirty="0"/>
          </a:p>
          <a:p>
            <a:r>
              <a:rPr lang="es-AR" sz="2600" dirty="0"/>
              <a:t>Estaba a cargo de la Investigación del atentado terrorista ante la Mutual Israelí Argentina (AMIA)  86 muertos y 300 heridos – ocurrido el 18 de julio de 1996</a:t>
            </a:r>
          </a:p>
          <a:p>
            <a:pPr marL="0" indent="0">
              <a:buNone/>
            </a:pPr>
            <a:endParaRPr lang="es-AR" sz="2600" dirty="0"/>
          </a:p>
          <a:p>
            <a:r>
              <a:rPr lang="es-AR" sz="2600" dirty="0"/>
              <a:t>Hipótesis central de la Investigación: en 2006 se determinó que el gobierno Iraní había planeado el atentado, y que sus impulsores eran cinco ex funcionarios iraníes y un libanés miembro de Hezbolá, cuya detención se solicitó a Interpol, que expidió órdenes de búsqueda.</a:t>
            </a:r>
          </a:p>
        </p:txBody>
      </p:sp>
      <p:pic>
        <p:nvPicPr>
          <p:cNvPr id="7" name="Imagen 6">
            <a:extLst>
              <a:ext uri="{FF2B5EF4-FFF2-40B4-BE49-F238E27FC236}">
                <a16:creationId xmlns:a16="http://schemas.microsoft.com/office/drawing/2014/main" id="{3C7E1956-A4E1-2C4C-AA95-EB3BB04151F5}"/>
              </a:ext>
            </a:extLst>
          </p:cNvPr>
          <p:cNvPicPr>
            <a:picLocks noChangeAspect="1"/>
          </p:cNvPicPr>
          <p:nvPr/>
        </p:nvPicPr>
        <p:blipFill>
          <a:blip r:embed="rId2"/>
          <a:stretch>
            <a:fillRect/>
          </a:stretch>
        </p:blipFill>
        <p:spPr>
          <a:xfrm>
            <a:off x="91094" y="5662548"/>
            <a:ext cx="2319597" cy="1087001"/>
          </a:xfrm>
          <a:prstGeom prst="rect">
            <a:avLst/>
          </a:prstGeom>
        </p:spPr>
      </p:pic>
      <p:pic>
        <p:nvPicPr>
          <p:cNvPr id="9" name="Imagen 8">
            <a:extLst>
              <a:ext uri="{FF2B5EF4-FFF2-40B4-BE49-F238E27FC236}">
                <a16:creationId xmlns:a16="http://schemas.microsoft.com/office/drawing/2014/main" id="{59E530BF-A10B-2446-A79E-AABBA8951CFB}"/>
              </a:ext>
            </a:extLst>
          </p:cNvPr>
          <p:cNvPicPr>
            <a:picLocks noChangeAspect="1"/>
          </p:cNvPicPr>
          <p:nvPr/>
        </p:nvPicPr>
        <p:blipFill>
          <a:blip r:embed="rId2"/>
          <a:stretch>
            <a:fillRect/>
          </a:stretch>
        </p:blipFill>
        <p:spPr>
          <a:xfrm>
            <a:off x="91094" y="5576384"/>
            <a:ext cx="2319597" cy="1325565"/>
          </a:xfrm>
          <a:prstGeom prst="rect">
            <a:avLst/>
          </a:prstGeom>
        </p:spPr>
      </p:pic>
    </p:spTree>
    <p:extLst>
      <p:ext uri="{BB962C8B-B14F-4D97-AF65-F5344CB8AC3E}">
        <p14:creationId xmlns:p14="http://schemas.microsoft.com/office/powerpoint/2010/main" val="240134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5F0810-5F86-5D4D-B8DD-1CC7425937E4}"/>
              </a:ext>
            </a:extLst>
          </p:cNvPr>
          <p:cNvSpPr>
            <a:spLocks noGrp="1"/>
          </p:cNvSpPr>
          <p:nvPr>
            <p:ph type="title"/>
          </p:nvPr>
        </p:nvSpPr>
        <p:spPr/>
        <p:txBody>
          <a:bodyPr>
            <a:normAutofit fontScale="90000"/>
          </a:bodyPr>
          <a:lstStyle/>
          <a:p>
            <a:pPr algn="ctr"/>
            <a:r>
              <a:rPr lang="es-AR" b="1" dirty="0">
                <a:solidFill>
                  <a:schemeClr val="accent1"/>
                </a:solidFill>
              </a:rPr>
              <a:t>Afectación a la Independencia -  Desconocimiento de los Derechos sindicales (Chile</a:t>
            </a:r>
            <a:r>
              <a:rPr lang="es-AR" dirty="0"/>
              <a:t>)</a:t>
            </a:r>
          </a:p>
        </p:txBody>
      </p:sp>
      <p:sp>
        <p:nvSpPr>
          <p:cNvPr id="3" name="Marcador de contenido 2">
            <a:extLst>
              <a:ext uri="{FF2B5EF4-FFF2-40B4-BE49-F238E27FC236}">
                <a16:creationId xmlns:a16="http://schemas.microsoft.com/office/drawing/2014/main" id="{0C1D7BFB-9DC7-F94E-B161-C65355F16460}"/>
              </a:ext>
            </a:extLst>
          </p:cNvPr>
          <p:cNvSpPr>
            <a:spLocks noGrp="1"/>
          </p:cNvSpPr>
          <p:nvPr>
            <p:ph idx="1"/>
          </p:nvPr>
        </p:nvSpPr>
        <p:spPr>
          <a:xfrm>
            <a:off x="1377538" y="2113808"/>
            <a:ext cx="9976262" cy="4063155"/>
          </a:xfrm>
        </p:spPr>
        <p:txBody>
          <a:bodyPr>
            <a:normAutofit/>
          </a:bodyPr>
          <a:lstStyle/>
          <a:p>
            <a:pPr marL="0" indent="0" algn="just">
              <a:buNone/>
            </a:pPr>
            <a:r>
              <a:rPr lang="es-AR" dirty="0"/>
              <a:t>La Federación Latinoamericana de Fiscales consideró que el </a:t>
            </a:r>
            <a:r>
              <a:rPr lang="es-AR" b="1" dirty="0"/>
              <a:t>reconocimiento de los derechos sindicales (tal como se comprenden en la legislacion interna de la República de Chile) son esenciales a la estabilidad e independencia de los Fiscales</a:t>
            </a:r>
            <a:r>
              <a:rPr lang="es-AR" dirty="0"/>
              <a:t> y por ello el Presidente de la Federacion dirigió una misiva al Senador Francisco Huenchumilla, Presidente de la Comisión de Constitución del Senado de Chile, en razón que la iniciativa que ponía remedio a esta situación se encontraba paralizada desde hacía más de dos años en esa Comisión (4-06-18)</a:t>
            </a:r>
          </a:p>
        </p:txBody>
      </p:sp>
      <p:pic>
        <p:nvPicPr>
          <p:cNvPr id="4" name="Imagen 3">
            <a:extLst>
              <a:ext uri="{FF2B5EF4-FFF2-40B4-BE49-F238E27FC236}">
                <a16:creationId xmlns:a16="http://schemas.microsoft.com/office/drawing/2014/main" id="{8DA94B80-4C43-1344-88C8-D03AB94125AC}"/>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222254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7F343-3EBA-F64D-9ABA-ECA0BC6B247E}"/>
              </a:ext>
            </a:extLst>
          </p:cNvPr>
          <p:cNvSpPr>
            <a:spLocks noGrp="1"/>
          </p:cNvSpPr>
          <p:nvPr>
            <p:ph type="title"/>
          </p:nvPr>
        </p:nvSpPr>
        <p:spPr>
          <a:xfrm>
            <a:off x="838200" y="1"/>
            <a:ext cx="10515600" cy="1690688"/>
          </a:xfrm>
        </p:spPr>
        <p:txBody>
          <a:bodyPr>
            <a:normAutofit/>
          </a:bodyPr>
          <a:lstStyle/>
          <a:p>
            <a:pPr algn="ctr"/>
            <a:r>
              <a:rPr lang="es-AR" sz="2800" b="1" dirty="0">
                <a:solidFill>
                  <a:schemeClr val="accent1"/>
                </a:solidFill>
              </a:rPr>
              <a:t>AFECTACION A LA INDEPENDENCIA  - </a:t>
            </a:r>
            <a:br>
              <a:rPr lang="es-AR" sz="2800" b="1" dirty="0">
                <a:solidFill>
                  <a:schemeClr val="accent1"/>
                </a:solidFill>
              </a:rPr>
            </a:br>
            <a:r>
              <a:rPr lang="es-AR" sz="2800" b="1" dirty="0">
                <a:solidFill>
                  <a:schemeClr val="accent1"/>
                </a:solidFill>
              </a:rPr>
              <a:t>INTANGIBILIDAD SALARIAL - AUTARQUIA FINANCIERA</a:t>
            </a:r>
            <a:br>
              <a:rPr lang="es-AR" sz="2800" b="1" dirty="0">
                <a:solidFill>
                  <a:schemeClr val="accent1"/>
                </a:solidFill>
              </a:rPr>
            </a:br>
            <a:r>
              <a:rPr lang="es-AR" sz="2800" b="1" dirty="0">
                <a:solidFill>
                  <a:schemeClr val="accent1"/>
                </a:solidFill>
              </a:rPr>
              <a:t>CASO REPUBLICA DEL PERU</a:t>
            </a:r>
          </a:p>
        </p:txBody>
      </p:sp>
      <p:sp>
        <p:nvSpPr>
          <p:cNvPr id="3" name="Marcador de contenido 2">
            <a:extLst>
              <a:ext uri="{FF2B5EF4-FFF2-40B4-BE49-F238E27FC236}">
                <a16:creationId xmlns:a16="http://schemas.microsoft.com/office/drawing/2014/main" id="{C5C619D0-8C88-674C-A936-9DA3381F7D9E}"/>
              </a:ext>
            </a:extLst>
          </p:cNvPr>
          <p:cNvSpPr>
            <a:spLocks noGrp="1"/>
          </p:cNvSpPr>
          <p:nvPr>
            <p:ph idx="1"/>
          </p:nvPr>
        </p:nvSpPr>
        <p:spPr>
          <a:xfrm>
            <a:off x="1674420" y="1690688"/>
            <a:ext cx="9679379" cy="4983244"/>
          </a:xfrm>
        </p:spPr>
        <p:txBody>
          <a:bodyPr>
            <a:normAutofit fontScale="92500" lnSpcReduction="20000"/>
          </a:bodyPr>
          <a:lstStyle/>
          <a:p>
            <a:pPr algn="just">
              <a:buFont typeface="Wingdings" pitchFamily="2" charset="2"/>
              <a:buChar char="§"/>
            </a:pPr>
            <a:r>
              <a:rPr lang="es-AR" b="1" dirty="0"/>
              <a:t> Autarquía financiera</a:t>
            </a:r>
            <a:r>
              <a:rPr lang="es-AR" dirty="0"/>
              <a:t> : falta de independencia del Ministerio Público Fiscal y del Poder Judicial respecto de los otros poderes del Estado, no sólo las remuneraciones dependen del poder político de turno sino tambien los recursos económicos para funcionar.</a:t>
            </a:r>
            <a:r>
              <a:rPr lang="es-AR" i="1" dirty="0"/>
              <a:t> </a:t>
            </a:r>
          </a:p>
          <a:p>
            <a:pPr algn="just">
              <a:buFont typeface="Wingdings" pitchFamily="2" charset="2"/>
              <a:buChar char="§"/>
            </a:pPr>
            <a:endParaRPr lang="es-AR" i="1" dirty="0"/>
          </a:p>
          <a:p>
            <a:pPr algn="just">
              <a:buFont typeface="Wingdings" pitchFamily="2" charset="2"/>
              <a:buChar char="§"/>
            </a:pPr>
            <a:r>
              <a:rPr lang="es-AR" dirty="0"/>
              <a:t>afectación a la </a:t>
            </a:r>
            <a:r>
              <a:rPr lang="es-AR" b="1" dirty="0"/>
              <a:t>intangibilidad salarial</a:t>
            </a:r>
            <a:r>
              <a:rPr lang="es-AR" dirty="0"/>
              <a:t>, reconocida por la disposición constitucional en cuando </a:t>
            </a:r>
            <a:r>
              <a:rPr lang="es-AR" i="1" dirty="0"/>
              <a:t>“garantiza a los Magistrados judiciales una remuneración que les asegure un nivel de vida digno de su misión y jerarquía” (art. 146.4) </a:t>
            </a:r>
          </a:p>
          <a:p>
            <a:pPr algn="just">
              <a:buFont typeface="Wingdings" pitchFamily="2" charset="2"/>
              <a:buChar char="§"/>
            </a:pPr>
            <a:endParaRPr lang="es-AR" i="1" dirty="0"/>
          </a:p>
          <a:p>
            <a:pPr algn="just">
              <a:buFont typeface="Wingdings" pitchFamily="2" charset="2"/>
              <a:buChar char="§"/>
            </a:pPr>
            <a:r>
              <a:rPr lang="es-AR" i="1" dirty="0"/>
              <a:t> </a:t>
            </a:r>
            <a:r>
              <a:rPr lang="es-AR" dirty="0"/>
              <a:t>Sometimiento a la prueba del polígrafo a los integrantes del MPF</a:t>
            </a:r>
          </a:p>
          <a:p>
            <a:pPr algn="just">
              <a:buFont typeface="Wingdings" pitchFamily="2" charset="2"/>
              <a:buChar char="§"/>
            </a:pPr>
            <a:endParaRPr lang="es-AR" i="1" dirty="0"/>
          </a:p>
          <a:p>
            <a:pPr algn="just">
              <a:buFont typeface="Wingdings" pitchFamily="2" charset="2"/>
              <a:buChar char="§"/>
            </a:pPr>
            <a:r>
              <a:rPr lang="es-AR" dirty="0"/>
              <a:t>Atenta contra el fortalecimiento del Ministerio Público Fiscal</a:t>
            </a:r>
          </a:p>
          <a:p>
            <a:pPr marL="0" indent="0" algn="just">
              <a:buNone/>
            </a:pPr>
            <a:r>
              <a:rPr lang="es-AR" dirty="0"/>
              <a:t>   </a:t>
            </a:r>
            <a:r>
              <a:rPr lang="es-AR" sz="1900" dirty="0"/>
              <a:t>  (comunicado Federación 26-01-19)</a:t>
            </a:r>
          </a:p>
          <a:p>
            <a:pPr marL="0" indent="0" algn="just">
              <a:buNone/>
            </a:pPr>
            <a:endParaRPr lang="es-AR" i="1" dirty="0"/>
          </a:p>
          <a:p>
            <a:pPr algn="just">
              <a:buFont typeface="Wingdings" pitchFamily="2" charset="2"/>
              <a:buChar char="Ø"/>
            </a:pPr>
            <a:endParaRPr lang="es-AR" i="1" dirty="0"/>
          </a:p>
          <a:p>
            <a:pPr algn="just">
              <a:buFont typeface="Wingdings" pitchFamily="2" charset="2"/>
              <a:buChar char="Ø"/>
            </a:pPr>
            <a:endParaRPr lang="es-AR" i="1" dirty="0"/>
          </a:p>
        </p:txBody>
      </p:sp>
      <p:pic>
        <p:nvPicPr>
          <p:cNvPr id="4" name="Imagen 3">
            <a:extLst>
              <a:ext uri="{FF2B5EF4-FFF2-40B4-BE49-F238E27FC236}">
                <a16:creationId xmlns:a16="http://schemas.microsoft.com/office/drawing/2014/main" id="{EB7F88E4-1968-AA4D-9E1B-BDC880945F24}"/>
              </a:ext>
            </a:extLst>
          </p:cNvPr>
          <p:cNvPicPr>
            <a:picLocks noChangeAspect="1"/>
          </p:cNvPicPr>
          <p:nvPr/>
        </p:nvPicPr>
        <p:blipFill>
          <a:blip r:embed="rId2"/>
          <a:stretch>
            <a:fillRect/>
          </a:stretch>
        </p:blipFill>
        <p:spPr>
          <a:xfrm>
            <a:off x="1" y="5902036"/>
            <a:ext cx="1674418" cy="955963"/>
          </a:xfrm>
          <a:prstGeom prst="rect">
            <a:avLst/>
          </a:prstGeom>
        </p:spPr>
      </p:pic>
    </p:spTree>
    <p:extLst>
      <p:ext uri="{BB962C8B-B14F-4D97-AF65-F5344CB8AC3E}">
        <p14:creationId xmlns:p14="http://schemas.microsoft.com/office/powerpoint/2010/main" val="36246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4FDE2-3207-6F44-977D-C0518B5F36D0}"/>
              </a:ext>
            </a:extLst>
          </p:cNvPr>
          <p:cNvSpPr>
            <a:spLocks noGrp="1"/>
          </p:cNvSpPr>
          <p:nvPr>
            <p:ph type="title"/>
          </p:nvPr>
        </p:nvSpPr>
        <p:spPr/>
        <p:txBody>
          <a:bodyPr>
            <a:normAutofit/>
          </a:bodyPr>
          <a:lstStyle/>
          <a:p>
            <a:pPr algn="ctr"/>
            <a:r>
              <a:rPr lang="es-AR" sz="3600" b="1" dirty="0">
                <a:solidFill>
                  <a:schemeClr val="accent1"/>
                </a:solidFill>
              </a:rPr>
              <a:t>AFECTACION A LA SEGURIDAD Y LA INDEPENDENCIA </a:t>
            </a:r>
            <a:br>
              <a:rPr lang="es-AR" sz="3600" b="1" dirty="0">
                <a:solidFill>
                  <a:schemeClr val="accent1"/>
                </a:solidFill>
              </a:rPr>
            </a:br>
            <a:r>
              <a:rPr lang="es-AR" sz="3600" b="1" dirty="0">
                <a:solidFill>
                  <a:schemeClr val="accent1"/>
                </a:solidFill>
              </a:rPr>
              <a:t>CASO REPUBLICA ORIENTAL DEL URUGUAY</a:t>
            </a:r>
          </a:p>
        </p:txBody>
      </p:sp>
      <p:sp>
        <p:nvSpPr>
          <p:cNvPr id="3" name="Marcador de contenido 2">
            <a:extLst>
              <a:ext uri="{FF2B5EF4-FFF2-40B4-BE49-F238E27FC236}">
                <a16:creationId xmlns:a16="http://schemas.microsoft.com/office/drawing/2014/main" id="{6F3884B1-6768-5C4D-A9C9-8F1FA7D6EF54}"/>
              </a:ext>
            </a:extLst>
          </p:cNvPr>
          <p:cNvSpPr>
            <a:spLocks noGrp="1"/>
          </p:cNvSpPr>
          <p:nvPr>
            <p:ph idx="1"/>
          </p:nvPr>
        </p:nvSpPr>
        <p:spPr>
          <a:xfrm>
            <a:off x="838200" y="1825625"/>
            <a:ext cx="10515600" cy="5032374"/>
          </a:xfrm>
        </p:spPr>
        <p:txBody>
          <a:bodyPr>
            <a:normAutofit lnSpcReduction="10000"/>
          </a:bodyPr>
          <a:lstStyle/>
          <a:p>
            <a:pPr algn="just"/>
            <a:r>
              <a:rPr lang="es-AR" dirty="0"/>
              <a:t>Grave crisis en la Justicia</a:t>
            </a:r>
          </a:p>
          <a:p>
            <a:pPr algn="just"/>
            <a:r>
              <a:rPr lang="es-AR" b="1" dirty="0"/>
              <a:t>Falta de independencia técnica </a:t>
            </a:r>
            <a:r>
              <a:rPr lang="es-AR" dirty="0"/>
              <a:t>de los fiscales ante instrucciones particulares provenientes del Superior en contra de la Ley Orgánica.</a:t>
            </a:r>
          </a:p>
          <a:p>
            <a:pPr algn="just"/>
            <a:r>
              <a:rPr lang="es-AR" b="1" dirty="0"/>
              <a:t>Inamovilidad de los Fiscales</a:t>
            </a:r>
            <a:r>
              <a:rPr lang="es-AR" dirty="0"/>
              <a:t>, se ve afectado por el traslado masivo de fiscale sin tomar en cuenta las Recomendaciones de Nacione Unidas sobre independencia de los magistrados  </a:t>
            </a:r>
            <a:r>
              <a:rPr lang="es-AR" i="1" dirty="0"/>
              <a:t>“Las opiniones, aspiraciones y especialización del fiscal y su situación familiar deben considerarse cuando se decida el traslado de un fiscal.”</a:t>
            </a:r>
          </a:p>
          <a:p>
            <a:pPr algn="just"/>
            <a:r>
              <a:rPr lang="es-AR" dirty="0"/>
              <a:t>Implementación del nuevo Código de Proceso Penal –sistema acusatorio- sin contar con los recursos humanos. Ello provocó consecuencias graves para los magistrados.</a:t>
            </a:r>
          </a:p>
          <a:p>
            <a:pPr algn="just"/>
            <a:r>
              <a:rPr lang="es-AR" sz="1800" dirty="0"/>
              <a:t>(comunicado Federación 4 de junio de 2019)</a:t>
            </a:r>
          </a:p>
        </p:txBody>
      </p:sp>
      <p:pic>
        <p:nvPicPr>
          <p:cNvPr id="4" name="Imagen 3">
            <a:extLst>
              <a:ext uri="{FF2B5EF4-FFF2-40B4-BE49-F238E27FC236}">
                <a16:creationId xmlns:a16="http://schemas.microsoft.com/office/drawing/2014/main" id="{31969FA1-A292-4C40-94AB-83A173D1546A}"/>
              </a:ext>
            </a:extLst>
          </p:cNvPr>
          <p:cNvPicPr>
            <a:picLocks noChangeAspect="1"/>
          </p:cNvPicPr>
          <p:nvPr/>
        </p:nvPicPr>
        <p:blipFill>
          <a:blip r:embed="rId2"/>
          <a:stretch>
            <a:fillRect/>
          </a:stretch>
        </p:blipFill>
        <p:spPr>
          <a:xfrm>
            <a:off x="-261256" y="6020791"/>
            <a:ext cx="1353786" cy="837209"/>
          </a:xfrm>
          <a:prstGeom prst="rect">
            <a:avLst/>
          </a:prstGeom>
        </p:spPr>
      </p:pic>
    </p:spTree>
    <p:extLst>
      <p:ext uri="{BB962C8B-B14F-4D97-AF65-F5344CB8AC3E}">
        <p14:creationId xmlns:p14="http://schemas.microsoft.com/office/powerpoint/2010/main" val="40277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1963E-77BF-D444-B61B-1787FF533597}"/>
              </a:ext>
            </a:extLst>
          </p:cNvPr>
          <p:cNvSpPr>
            <a:spLocks noGrp="1"/>
          </p:cNvSpPr>
          <p:nvPr>
            <p:ph type="title"/>
          </p:nvPr>
        </p:nvSpPr>
        <p:spPr/>
        <p:txBody>
          <a:bodyPr>
            <a:normAutofit/>
          </a:bodyPr>
          <a:lstStyle/>
          <a:p>
            <a:pPr algn="ctr"/>
            <a:r>
              <a:rPr lang="es-AR" sz="3200" b="1" dirty="0">
                <a:solidFill>
                  <a:schemeClr val="accent1"/>
                </a:solidFill>
              </a:rPr>
              <a:t>AFECTACION A LA INDEPENDENCIA FUNCIONAL Y FINANCIERA</a:t>
            </a:r>
            <a:br>
              <a:rPr lang="es-AR" sz="3200" b="1" dirty="0">
                <a:solidFill>
                  <a:schemeClr val="accent1"/>
                </a:solidFill>
              </a:rPr>
            </a:br>
            <a:r>
              <a:rPr lang="es-AR" sz="3200" b="1" dirty="0">
                <a:solidFill>
                  <a:schemeClr val="accent1"/>
                </a:solidFill>
              </a:rPr>
              <a:t>CASO HONDURAS</a:t>
            </a:r>
          </a:p>
        </p:txBody>
      </p:sp>
      <p:sp>
        <p:nvSpPr>
          <p:cNvPr id="3" name="Marcador de contenido 2">
            <a:extLst>
              <a:ext uri="{FF2B5EF4-FFF2-40B4-BE49-F238E27FC236}">
                <a16:creationId xmlns:a16="http://schemas.microsoft.com/office/drawing/2014/main" id="{D18D63DB-672E-A748-B079-6D64F6F54A06}"/>
              </a:ext>
            </a:extLst>
          </p:cNvPr>
          <p:cNvSpPr>
            <a:spLocks noGrp="1"/>
          </p:cNvSpPr>
          <p:nvPr>
            <p:ph idx="1"/>
          </p:nvPr>
        </p:nvSpPr>
        <p:spPr>
          <a:xfrm>
            <a:off x="838200" y="1825624"/>
            <a:ext cx="10515600" cy="5032375"/>
          </a:xfrm>
        </p:spPr>
        <p:txBody>
          <a:bodyPr/>
          <a:lstStyle/>
          <a:p>
            <a:pPr marL="0" indent="0">
              <a:buNone/>
            </a:pPr>
            <a:r>
              <a:rPr lang="es-AR" dirty="0"/>
              <a:t>Reclamos efectuados por el Fiscal General de Chinchilla, Honduras en relación a:</a:t>
            </a:r>
          </a:p>
          <a:p>
            <a:pPr>
              <a:buFont typeface="Wingdings" pitchFamily="2" charset="2"/>
              <a:buChar char="§"/>
            </a:pPr>
            <a:r>
              <a:rPr lang="es-AR" dirty="0"/>
              <a:t> Desigualdad en la retribución económica por zonaje, previsto en el art. 45 del Estatuto de la Carrera del Ministerio Público</a:t>
            </a:r>
          </a:p>
          <a:p>
            <a:pPr>
              <a:buFont typeface="Wingdings" pitchFamily="2" charset="2"/>
              <a:buChar char="§"/>
            </a:pPr>
            <a:r>
              <a:rPr lang="es-AR" dirty="0"/>
              <a:t>Asignación jubilatoria arbitraria en los porcentajes a establecer</a:t>
            </a:r>
          </a:p>
          <a:p>
            <a:pPr>
              <a:buFont typeface="Wingdings" pitchFamily="2" charset="2"/>
              <a:buChar char="§"/>
            </a:pPr>
            <a:r>
              <a:rPr lang="es-AR" dirty="0"/>
              <a:t> carrera fiscal: necesidad de aprobar el Manual de Puestos y Salarios</a:t>
            </a:r>
          </a:p>
          <a:p>
            <a:pPr>
              <a:buFont typeface="Wingdings" pitchFamily="2" charset="2"/>
              <a:buChar char="§"/>
            </a:pPr>
            <a:endParaRPr lang="es-AR" dirty="0"/>
          </a:p>
          <a:p>
            <a:pPr marL="0" indent="0">
              <a:buNone/>
            </a:pPr>
            <a:r>
              <a:rPr lang="es-AR" dirty="0"/>
              <a:t>Falta de parámetros transparentes para reglamentar estas situaciones que afectan el desempeño funcional y el fortalecimiento del MPF</a:t>
            </a:r>
          </a:p>
          <a:p>
            <a:pPr>
              <a:buFont typeface="Wingdings" pitchFamily="2" charset="2"/>
              <a:buChar char="§"/>
            </a:pPr>
            <a:endParaRPr lang="es-AR" dirty="0"/>
          </a:p>
        </p:txBody>
      </p:sp>
      <p:pic>
        <p:nvPicPr>
          <p:cNvPr id="4" name="Imagen 3">
            <a:extLst>
              <a:ext uri="{FF2B5EF4-FFF2-40B4-BE49-F238E27FC236}">
                <a16:creationId xmlns:a16="http://schemas.microsoft.com/office/drawing/2014/main" id="{71181258-0326-C843-94BE-0ABE1C029EF9}"/>
              </a:ext>
            </a:extLst>
          </p:cNvPr>
          <p:cNvPicPr>
            <a:picLocks noChangeAspect="1"/>
          </p:cNvPicPr>
          <p:nvPr/>
        </p:nvPicPr>
        <p:blipFill>
          <a:blip r:embed="rId2"/>
          <a:stretch>
            <a:fillRect/>
          </a:stretch>
        </p:blipFill>
        <p:spPr>
          <a:xfrm>
            <a:off x="1" y="6020790"/>
            <a:ext cx="1353786" cy="837209"/>
          </a:xfrm>
          <a:prstGeom prst="rect">
            <a:avLst/>
          </a:prstGeom>
        </p:spPr>
      </p:pic>
    </p:spTree>
    <p:extLst>
      <p:ext uri="{BB962C8B-B14F-4D97-AF65-F5344CB8AC3E}">
        <p14:creationId xmlns:p14="http://schemas.microsoft.com/office/powerpoint/2010/main" val="1974575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114D6-8FEF-0A48-B005-4FC3ECBD76D6}"/>
              </a:ext>
            </a:extLst>
          </p:cNvPr>
          <p:cNvSpPr>
            <a:spLocks noGrp="1"/>
          </p:cNvSpPr>
          <p:nvPr>
            <p:ph type="title"/>
          </p:nvPr>
        </p:nvSpPr>
        <p:spPr/>
        <p:txBody>
          <a:bodyPr>
            <a:normAutofit/>
          </a:bodyPr>
          <a:lstStyle/>
          <a:p>
            <a:pPr algn="ctr"/>
            <a:r>
              <a:rPr lang="es-AR" sz="3600" b="1" dirty="0">
                <a:solidFill>
                  <a:schemeClr val="accent1"/>
                </a:solidFill>
              </a:rPr>
              <a:t>AFECTACION DE LA SEGURIDAD Y LA INDEPENDENCIA DE LOS FISCALES DE LA REPUBLICA DEL PARAGUAY</a:t>
            </a:r>
          </a:p>
        </p:txBody>
      </p:sp>
      <p:sp>
        <p:nvSpPr>
          <p:cNvPr id="3" name="Marcador de contenido 2">
            <a:extLst>
              <a:ext uri="{FF2B5EF4-FFF2-40B4-BE49-F238E27FC236}">
                <a16:creationId xmlns:a16="http://schemas.microsoft.com/office/drawing/2014/main" id="{1D681EDC-B120-EE48-8FFA-397359BAEA28}"/>
              </a:ext>
            </a:extLst>
          </p:cNvPr>
          <p:cNvSpPr>
            <a:spLocks noGrp="1"/>
          </p:cNvSpPr>
          <p:nvPr>
            <p:ph idx="1"/>
          </p:nvPr>
        </p:nvSpPr>
        <p:spPr>
          <a:xfrm>
            <a:off x="1377538" y="1825625"/>
            <a:ext cx="9976262" cy="4351338"/>
          </a:xfrm>
        </p:spPr>
        <p:txBody>
          <a:bodyPr>
            <a:normAutofit fontScale="92500"/>
          </a:bodyPr>
          <a:lstStyle/>
          <a:p>
            <a:pPr algn="just"/>
            <a:r>
              <a:rPr lang="es-AR" dirty="0"/>
              <a:t>Ampliación Presupuestaria al Ministerio Público –ejercicio fiscal 2018</a:t>
            </a:r>
          </a:p>
          <a:p>
            <a:pPr algn="just"/>
            <a:r>
              <a:rPr lang="es-AR" dirty="0"/>
              <a:t>Recursos humanos y técnicos  y retribución justa para los Fiscales</a:t>
            </a:r>
          </a:p>
          <a:p>
            <a:pPr algn="just"/>
            <a:r>
              <a:rPr lang="es-AR" dirty="0"/>
              <a:t>Permanencia  en sus cargos por tiempo determinado</a:t>
            </a:r>
          </a:p>
          <a:p>
            <a:pPr algn="just"/>
            <a:r>
              <a:rPr lang="es-AR" dirty="0"/>
              <a:t>“Ley de confirmación de fiscales” (ingresan automáticamente a la terna)</a:t>
            </a:r>
          </a:p>
          <a:p>
            <a:pPr algn="just"/>
            <a:r>
              <a:rPr lang="es-AR" dirty="0"/>
              <a:t>Amenazas contra la Fiscal General del Estado, Dra. Sandra Quiñonez por parte del crimen organizado. Riesgo constante. Oficio al Presidente del país (4-07-19)</a:t>
            </a:r>
          </a:p>
          <a:p>
            <a:pPr algn="just"/>
            <a:r>
              <a:rPr lang="es-AR" dirty="0"/>
              <a:t>No confirmacion por parte de la Corte Suprema de Paraguay del Fiscal Jalil Rachid, sin que hubiera incurrido en mal desempeño</a:t>
            </a:r>
          </a:p>
          <a:p>
            <a:endParaRPr lang="es-AR" dirty="0"/>
          </a:p>
        </p:txBody>
      </p:sp>
      <p:pic>
        <p:nvPicPr>
          <p:cNvPr id="4" name="Imagen 3">
            <a:extLst>
              <a:ext uri="{FF2B5EF4-FFF2-40B4-BE49-F238E27FC236}">
                <a16:creationId xmlns:a16="http://schemas.microsoft.com/office/drawing/2014/main" id="{DA398391-2567-2444-89F7-0FA23F9912A2}"/>
              </a:ext>
            </a:extLst>
          </p:cNvPr>
          <p:cNvPicPr>
            <a:picLocks noChangeAspect="1"/>
          </p:cNvPicPr>
          <p:nvPr/>
        </p:nvPicPr>
        <p:blipFill>
          <a:blip r:embed="rId2"/>
          <a:stretch>
            <a:fillRect/>
          </a:stretch>
        </p:blipFill>
        <p:spPr>
          <a:xfrm>
            <a:off x="0" y="5712031"/>
            <a:ext cx="1543791" cy="1080820"/>
          </a:xfrm>
          <a:prstGeom prst="rect">
            <a:avLst/>
          </a:prstGeom>
        </p:spPr>
      </p:pic>
    </p:spTree>
    <p:extLst>
      <p:ext uri="{BB962C8B-B14F-4D97-AF65-F5344CB8AC3E}">
        <p14:creationId xmlns:p14="http://schemas.microsoft.com/office/powerpoint/2010/main" val="295968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C76413-2C51-D441-BF46-68125B64AE4B}"/>
              </a:ext>
            </a:extLst>
          </p:cNvPr>
          <p:cNvSpPr>
            <a:spLocks noGrp="1"/>
          </p:cNvSpPr>
          <p:nvPr>
            <p:ph type="title"/>
          </p:nvPr>
        </p:nvSpPr>
        <p:spPr/>
        <p:txBody>
          <a:bodyPr/>
          <a:lstStyle/>
          <a:p>
            <a:pPr algn="ctr"/>
            <a:r>
              <a:rPr lang="es-AR" b="1" dirty="0">
                <a:solidFill>
                  <a:schemeClr val="accent1"/>
                </a:solidFill>
              </a:rPr>
              <a:t>CONCLUSIONES</a:t>
            </a:r>
          </a:p>
        </p:txBody>
      </p:sp>
      <p:sp>
        <p:nvSpPr>
          <p:cNvPr id="3" name="Marcador de contenido 2">
            <a:extLst>
              <a:ext uri="{FF2B5EF4-FFF2-40B4-BE49-F238E27FC236}">
                <a16:creationId xmlns:a16="http://schemas.microsoft.com/office/drawing/2014/main" id="{50357D58-5B0E-5046-AC93-44F2169E4852}"/>
              </a:ext>
            </a:extLst>
          </p:cNvPr>
          <p:cNvSpPr>
            <a:spLocks noGrp="1"/>
          </p:cNvSpPr>
          <p:nvPr>
            <p:ph idx="1"/>
          </p:nvPr>
        </p:nvSpPr>
        <p:spPr/>
        <p:txBody>
          <a:bodyPr>
            <a:normAutofit fontScale="92500" lnSpcReduction="10000"/>
          </a:bodyPr>
          <a:lstStyle/>
          <a:p>
            <a:pPr algn="just">
              <a:lnSpc>
                <a:spcPct val="150000"/>
              </a:lnSpc>
            </a:pPr>
            <a:r>
              <a:rPr lang="es-AR" sz="3200" b="1" dirty="0"/>
              <a:t>Fortalecer a los Ministerios Públicos y asegurar su seguridad e independencia es la clave para combatir el narcotráfico, la corrupción y el delito organizado.</a:t>
            </a:r>
          </a:p>
          <a:p>
            <a:pPr algn="just">
              <a:lnSpc>
                <a:spcPct val="150000"/>
              </a:lnSpc>
            </a:pPr>
            <a:endParaRPr lang="es-AR" sz="3200" b="1" dirty="0"/>
          </a:p>
          <a:p>
            <a:pPr algn="just"/>
            <a:endParaRPr lang="es-AR" dirty="0"/>
          </a:p>
          <a:p>
            <a:pPr algn="just"/>
            <a:endParaRPr lang="es-AR" dirty="0"/>
          </a:p>
          <a:p>
            <a:pPr marL="0" indent="0" algn="ctr">
              <a:buNone/>
            </a:pPr>
            <a:r>
              <a:rPr lang="es-AR" b="1" dirty="0">
                <a:solidFill>
                  <a:schemeClr val="accent1"/>
                </a:solidFill>
              </a:rPr>
              <a:t>MUCHAS GRACIAS POR SU ATENCION!!!</a:t>
            </a:r>
          </a:p>
          <a:p>
            <a:endParaRPr lang="es-AR" dirty="0"/>
          </a:p>
        </p:txBody>
      </p:sp>
      <p:pic>
        <p:nvPicPr>
          <p:cNvPr id="4" name="Imagen 3">
            <a:extLst>
              <a:ext uri="{FF2B5EF4-FFF2-40B4-BE49-F238E27FC236}">
                <a16:creationId xmlns:a16="http://schemas.microsoft.com/office/drawing/2014/main" id="{5561281C-B605-9749-A474-5189CA4F8083}"/>
              </a:ext>
            </a:extLst>
          </p:cNvPr>
          <p:cNvPicPr>
            <a:picLocks noChangeAspect="1"/>
          </p:cNvPicPr>
          <p:nvPr/>
        </p:nvPicPr>
        <p:blipFill>
          <a:blip r:embed="rId2"/>
          <a:stretch>
            <a:fillRect/>
          </a:stretch>
        </p:blipFill>
        <p:spPr>
          <a:xfrm>
            <a:off x="1" y="5532436"/>
            <a:ext cx="1869140" cy="1325563"/>
          </a:xfrm>
          <a:prstGeom prst="rect">
            <a:avLst/>
          </a:prstGeom>
        </p:spPr>
      </p:pic>
    </p:spTree>
    <p:extLst>
      <p:ext uri="{BB962C8B-B14F-4D97-AF65-F5344CB8AC3E}">
        <p14:creationId xmlns:p14="http://schemas.microsoft.com/office/powerpoint/2010/main" val="293047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58160-9FEF-3D41-8C15-BEB79BC2D88E}"/>
              </a:ext>
            </a:extLst>
          </p:cNvPr>
          <p:cNvSpPr>
            <a:spLocks noGrp="1"/>
          </p:cNvSpPr>
          <p:nvPr>
            <p:ph type="title"/>
          </p:nvPr>
        </p:nvSpPr>
        <p:spPr/>
        <p:txBody>
          <a:bodyPr>
            <a:normAutofit/>
          </a:bodyPr>
          <a:lstStyle/>
          <a:p>
            <a:pPr algn="ctr"/>
            <a:r>
              <a:rPr lang="es-AR" sz="3800" b="1" dirty="0">
                <a:solidFill>
                  <a:schemeClr val="accent1"/>
                </a:solidFill>
              </a:rPr>
              <a:t>CAUSA  AMIA</a:t>
            </a:r>
          </a:p>
        </p:txBody>
      </p:sp>
      <p:sp>
        <p:nvSpPr>
          <p:cNvPr id="3" name="Marcador de contenido 2">
            <a:extLst>
              <a:ext uri="{FF2B5EF4-FFF2-40B4-BE49-F238E27FC236}">
                <a16:creationId xmlns:a16="http://schemas.microsoft.com/office/drawing/2014/main" id="{50135304-0611-F944-84EA-401E5F92FD1B}"/>
              </a:ext>
            </a:extLst>
          </p:cNvPr>
          <p:cNvSpPr>
            <a:spLocks noGrp="1"/>
          </p:cNvSpPr>
          <p:nvPr>
            <p:ph idx="1"/>
          </p:nvPr>
        </p:nvSpPr>
        <p:spPr>
          <a:xfrm>
            <a:off x="838200" y="2268187"/>
            <a:ext cx="10515600" cy="2802577"/>
          </a:xfrm>
        </p:spPr>
        <p:txBody>
          <a:bodyPr/>
          <a:lstStyle/>
          <a:p>
            <a:r>
              <a:rPr lang="es-AR" dirty="0"/>
              <a:t>MEMORANDUM DE ENTENDIMIENTO CON IRAN  - 27/1/13</a:t>
            </a:r>
          </a:p>
          <a:p>
            <a:pPr marL="0" indent="0">
              <a:buNone/>
            </a:pPr>
            <a:endParaRPr lang="es-AR" dirty="0"/>
          </a:p>
          <a:p>
            <a:r>
              <a:rPr lang="es-AR" dirty="0"/>
              <a:t>INCONSTITUCIONALIDAD  MEMORANDUM – 15/5/14</a:t>
            </a:r>
          </a:p>
          <a:p>
            <a:pPr marL="0" indent="0">
              <a:buNone/>
            </a:pPr>
            <a:endParaRPr lang="es-AR" dirty="0"/>
          </a:p>
          <a:p>
            <a:r>
              <a:rPr lang="es-AR" dirty="0"/>
              <a:t>DENUNCIA VS. PODER GUBERNAMENTAL Y PARTICULARES - 13/1/15</a:t>
            </a:r>
          </a:p>
          <a:p>
            <a:pPr marL="0" indent="0">
              <a:buNone/>
            </a:pPr>
            <a:endParaRPr lang="es-AR" dirty="0"/>
          </a:p>
          <a:p>
            <a:endParaRPr lang="es-AR" dirty="0"/>
          </a:p>
        </p:txBody>
      </p:sp>
      <p:pic>
        <p:nvPicPr>
          <p:cNvPr id="5" name="Imagen 4">
            <a:extLst>
              <a:ext uri="{FF2B5EF4-FFF2-40B4-BE49-F238E27FC236}">
                <a16:creationId xmlns:a16="http://schemas.microsoft.com/office/drawing/2014/main" id="{8ECAB31F-5754-5D4C-A023-AA2328CCFB1E}"/>
              </a:ext>
            </a:extLst>
          </p:cNvPr>
          <p:cNvPicPr>
            <a:picLocks noChangeAspect="1"/>
          </p:cNvPicPr>
          <p:nvPr/>
        </p:nvPicPr>
        <p:blipFill>
          <a:blip r:embed="rId2"/>
          <a:stretch>
            <a:fillRect/>
          </a:stretch>
        </p:blipFill>
        <p:spPr>
          <a:xfrm>
            <a:off x="91094" y="5284520"/>
            <a:ext cx="2683824" cy="1465030"/>
          </a:xfrm>
          <a:prstGeom prst="rect">
            <a:avLst/>
          </a:prstGeom>
        </p:spPr>
      </p:pic>
    </p:spTree>
    <p:extLst>
      <p:ext uri="{BB962C8B-B14F-4D97-AF65-F5344CB8AC3E}">
        <p14:creationId xmlns:p14="http://schemas.microsoft.com/office/powerpoint/2010/main" val="412361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D57E2-C1A2-734F-B70C-6155F2F91D22}"/>
              </a:ext>
            </a:extLst>
          </p:cNvPr>
          <p:cNvSpPr>
            <a:spLocks noGrp="1"/>
          </p:cNvSpPr>
          <p:nvPr>
            <p:ph type="title"/>
          </p:nvPr>
        </p:nvSpPr>
        <p:spPr/>
        <p:txBody>
          <a:bodyPr>
            <a:normAutofit/>
          </a:bodyPr>
          <a:lstStyle/>
          <a:p>
            <a:pPr algn="ctr"/>
            <a:r>
              <a:rPr lang="es-AR" sz="3800" b="1" dirty="0">
                <a:solidFill>
                  <a:schemeClr val="accent1"/>
                </a:solidFill>
              </a:rPr>
              <a:t>SUS ULTIMAS ENTREVISTAS CON LOS MEDIOS </a:t>
            </a:r>
            <a:endParaRPr lang="es-AR" sz="3800" dirty="0"/>
          </a:p>
        </p:txBody>
      </p:sp>
      <p:pic>
        <p:nvPicPr>
          <p:cNvPr id="5" name="Marcador de contenido 4">
            <a:extLst>
              <a:ext uri="{FF2B5EF4-FFF2-40B4-BE49-F238E27FC236}">
                <a16:creationId xmlns:a16="http://schemas.microsoft.com/office/drawing/2014/main" id="{2E5973AF-44E5-AE46-9A7A-FDD61AEE184D}"/>
              </a:ext>
            </a:extLst>
          </p:cNvPr>
          <p:cNvPicPr>
            <a:picLocks noGrp="1" noChangeAspect="1"/>
          </p:cNvPicPr>
          <p:nvPr>
            <p:ph idx="1"/>
          </p:nvPr>
        </p:nvPicPr>
        <p:blipFill>
          <a:blip r:embed="rId2"/>
          <a:stretch>
            <a:fillRect/>
          </a:stretch>
        </p:blipFill>
        <p:spPr>
          <a:xfrm>
            <a:off x="6096000" y="1690688"/>
            <a:ext cx="5257800" cy="3958542"/>
          </a:xfrm>
        </p:spPr>
      </p:pic>
      <p:pic>
        <p:nvPicPr>
          <p:cNvPr id="7" name="Imagen 6">
            <a:extLst>
              <a:ext uri="{FF2B5EF4-FFF2-40B4-BE49-F238E27FC236}">
                <a16:creationId xmlns:a16="http://schemas.microsoft.com/office/drawing/2014/main" id="{91A64C67-071B-604C-8A1C-8CD540CC5C42}"/>
              </a:ext>
            </a:extLst>
          </p:cNvPr>
          <p:cNvPicPr>
            <a:picLocks noChangeAspect="1"/>
          </p:cNvPicPr>
          <p:nvPr/>
        </p:nvPicPr>
        <p:blipFill>
          <a:blip r:embed="rId3"/>
          <a:stretch>
            <a:fillRect/>
          </a:stretch>
        </p:blipFill>
        <p:spPr>
          <a:xfrm>
            <a:off x="838200" y="1690688"/>
            <a:ext cx="4884517" cy="3365339"/>
          </a:xfrm>
          <a:prstGeom prst="rect">
            <a:avLst/>
          </a:prstGeom>
        </p:spPr>
      </p:pic>
    </p:spTree>
    <p:extLst>
      <p:ext uri="{BB962C8B-B14F-4D97-AF65-F5344CB8AC3E}">
        <p14:creationId xmlns:p14="http://schemas.microsoft.com/office/powerpoint/2010/main" val="61139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FEF91-6606-0841-8323-F546D77100D7}"/>
              </a:ext>
            </a:extLst>
          </p:cNvPr>
          <p:cNvSpPr>
            <a:spLocks noGrp="1"/>
          </p:cNvSpPr>
          <p:nvPr>
            <p:ph type="title"/>
          </p:nvPr>
        </p:nvSpPr>
        <p:spPr/>
        <p:txBody>
          <a:bodyPr/>
          <a:lstStyle/>
          <a:p>
            <a:pPr algn="ctr"/>
            <a:r>
              <a:rPr lang="es-AR" b="1" dirty="0">
                <a:solidFill>
                  <a:schemeClr val="accent1"/>
                </a:solidFill>
              </a:rPr>
              <a:t>NISMAN ES ASESINADO…..</a:t>
            </a:r>
            <a:br>
              <a:rPr lang="es-AR" b="1" dirty="0">
                <a:solidFill>
                  <a:schemeClr val="accent1"/>
                </a:solidFill>
              </a:rPr>
            </a:br>
            <a:endParaRPr lang="es-AR" b="1" dirty="0">
              <a:solidFill>
                <a:schemeClr val="accent1"/>
              </a:solidFill>
            </a:endParaRPr>
          </a:p>
        </p:txBody>
      </p:sp>
      <p:sp>
        <p:nvSpPr>
          <p:cNvPr id="3" name="Marcador de contenido 2">
            <a:extLst>
              <a:ext uri="{FF2B5EF4-FFF2-40B4-BE49-F238E27FC236}">
                <a16:creationId xmlns:a16="http://schemas.microsoft.com/office/drawing/2014/main" id="{FE7CFAA9-8F39-4746-9EAD-2C31EB7D35CF}"/>
              </a:ext>
            </a:extLst>
          </p:cNvPr>
          <p:cNvSpPr>
            <a:spLocks noGrp="1"/>
          </p:cNvSpPr>
          <p:nvPr>
            <p:ph idx="1"/>
          </p:nvPr>
        </p:nvSpPr>
        <p:spPr>
          <a:xfrm>
            <a:off x="1626919" y="1175658"/>
            <a:ext cx="9060873" cy="5001306"/>
          </a:xfrm>
        </p:spPr>
        <p:txBody>
          <a:bodyPr>
            <a:normAutofit/>
          </a:bodyPr>
          <a:lstStyle/>
          <a:p>
            <a:r>
              <a:rPr lang="es-AR" dirty="0"/>
              <a:t>18 DE ENERO DE 2015 </a:t>
            </a:r>
          </a:p>
          <a:p>
            <a:pPr marL="0" indent="0">
              <a:buNone/>
            </a:pPr>
            <a:endParaRPr lang="es-AR" dirty="0"/>
          </a:p>
          <a:p>
            <a:r>
              <a:rPr lang="es-AR" dirty="0"/>
              <a:t>DOS DIAS ANTES DE CONCURRIR AL CONGRESO NACIONAL A EXPONER SU CASO</a:t>
            </a:r>
          </a:p>
          <a:p>
            <a:endParaRPr lang="es-AR" dirty="0"/>
          </a:p>
          <a:p>
            <a:r>
              <a:rPr lang="es-AR" dirty="0"/>
              <a:t>EN SU PROPIA CASA </a:t>
            </a:r>
          </a:p>
          <a:p>
            <a:endParaRPr lang="es-AR" dirty="0"/>
          </a:p>
          <a:p>
            <a:r>
              <a:rPr lang="es-AR" dirty="0"/>
              <a:t>CON AUSENCIA DE SU CUSTODIA</a:t>
            </a:r>
          </a:p>
          <a:p>
            <a:endParaRPr lang="es-AR" dirty="0"/>
          </a:p>
          <a:p>
            <a:r>
              <a:rPr lang="es-AR" dirty="0"/>
              <a:t>        </a:t>
            </a:r>
            <a:r>
              <a:rPr lang="es-AR" b="1" dirty="0"/>
              <a:t>EEL   ESTADO  ARGENTINO NO LO PROTEGIO</a:t>
            </a:r>
          </a:p>
          <a:p>
            <a:pPr marL="0" indent="0">
              <a:buNone/>
            </a:pPr>
            <a:endParaRPr lang="es-AR" sz="3600" dirty="0"/>
          </a:p>
          <a:p>
            <a:pPr marL="0" indent="0">
              <a:buNone/>
            </a:pPr>
            <a:endParaRPr lang="es-AR" sz="3600" dirty="0"/>
          </a:p>
        </p:txBody>
      </p:sp>
      <p:pic>
        <p:nvPicPr>
          <p:cNvPr id="4" name="Imagen 3">
            <a:extLst>
              <a:ext uri="{FF2B5EF4-FFF2-40B4-BE49-F238E27FC236}">
                <a16:creationId xmlns:a16="http://schemas.microsoft.com/office/drawing/2014/main" id="{D5A4B993-00D4-5442-8FAA-844890678F80}"/>
              </a:ext>
            </a:extLst>
          </p:cNvPr>
          <p:cNvPicPr>
            <a:picLocks noChangeAspect="1"/>
          </p:cNvPicPr>
          <p:nvPr/>
        </p:nvPicPr>
        <p:blipFill>
          <a:blip r:embed="rId2"/>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153393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9ADD4-4BEF-1841-B04A-62D3AE47528A}"/>
              </a:ext>
            </a:extLst>
          </p:cNvPr>
          <p:cNvSpPr>
            <a:spLocks noGrp="1"/>
          </p:cNvSpPr>
          <p:nvPr>
            <p:ph type="title"/>
          </p:nvPr>
        </p:nvSpPr>
        <p:spPr/>
        <p:txBody>
          <a:bodyPr>
            <a:normAutofit/>
          </a:bodyPr>
          <a:lstStyle/>
          <a:p>
            <a:pPr algn="ctr"/>
            <a:r>
              <a:rPr lang="es-AR" sz="7200" b="1" dirty="0">
                <a:solidFill>
                  <a:schemeClr val="accent1"/>
                </a:solidFill>
              </a:rPr>
              <a:t>MAGNICIDIO</a:t>
            </a:r>
          </a:p>
        </p:txBody>
      </p:sp>
      <p:sp>
        <p:nvSpPr>
          <p:cNvPr id="3" name="Marcador de contenido 2">
            <a:extLst>
              <a:ext uri="{FF2B5EF4-FFF2-40B4-BE49-F238E27FC236}">
                <a16:creationId xmlns:a16="http://schemas.microsoft.com/office/drawing/2014/main" id="{F0AE62FF-D4DC-074C-A8A9-6C4DAB5DAAA6}"/>
              </a:ext>
            </a:extLst>
          </p:cNvPr>
          <p:cNvSpPr>
            <a:spLocks noGrp="1"/>
          </p:cNvSpPr>
          <p:nvPr>
            <p:ph idx="1"/>
          </p:nvPr>
        </p:nvSpPr>
        <p:spPr>
          <a:xfrm>
            <a:off x="838200" y="1825625"/>
            <a:ext cx="10515600" cy="3601397"/>
          </a:xfrm>
        </p:spPr>
        <p:txBody>
          <a:bodyPr>
            <a:normAutofit fontScale="70000" lnSpcReduction="20000"/>
          </a:bodyPr>
          <a:lstStyle/>
          <a:p>
            <a:pPr>
              <a:lnSpc>
                <a:spcPct val="150000"/>
              </a:lnSpc>
            </a:pPr>
            <a:r>
              <a:rPr lang="es-AR" dirty="0"/>
              <a:t>INCREMENTO DE CRITICAS </a:t>
            </a:r>
          </a:p>
          <a:p>
            <a:pPr>
              <a:lnSpc>
                <a:spcPct val="150000"/>
              </a:lnSpc>
            </a:pPr>
            <a:r>
              <a:rPr lang="es-AR" dirty="0"/>
              <a:t>AUSENCIA DE PRESENCIA O DECLARACIONES OFICIALES </a:t>
            </a:r>
          </a:p>
          <a:p>
            <a:pPr>
              <a:lnSpc>
                <a:spcPct val="150000"/>
              </a:lnSpc>
            </a:pPr>
            <a:r>
              <a:rPr lang="es-AR" dirty="0"/>
              <a:t>AUSENCIA DE CONDOLENCIAS O DIA DE DUELO OFICIAL </a:t>
            </a:r>
          </a:p>
          <a:p>
            <a:pPr>
              <a:lnSpc>
                <a:spcPct val="150000"/>
              </a:lnSpc>
            </a:pPr>
            <a:r>
              <a:rPr lang="es-AR" dirty="0"/>
              <a:t>INVESTIGACION EN JURISDICCION ERRONEA </a:t>
            </a:r>
          </a:p>
          <a:p>
            <a:pPr>
              <a:lnSpc>
                <a:spcPct val="150000"/>
              </a:lnSpc>
            </a:pPr>
            <a:r>
              <a:rPr lang="es-AR" dirty="0"/>
              <a:t>REACCION DE LA SOCIEDAD Y DE LOS FISCALES</a:t>
            </a:r>
          </a:p>
          <a:p>
            <a:pPr>
              <a:lnSpc>
                <a:spcPct val="150000"/>
              </a:lnSpc>
            </a:pPr>
            <a:r>
              <a:rPr lang="es-AR" b="1" dirty="0"/>
              <a:t>ACOMPAÑAMIENTO DE LAS ASOCIACIONES DE LA REGION EN LA MARCHA DEL SILENCIO  - ORIGEN DE LA FEDERACION LATINOAMERICANA DE FISCALES </a:t>
            </a:r>
          </a:p>
          <a:p>
            <a:pPr marL="0" indent="0">
              <a:buNone/>
            </a:pPr>
            <a:endParaRPr lang="es-AR" dirty="0"/>
          </a:p>
          <a:p>
            <a:endParaRPr lang="es-AR" dirty="0"/>
          </a:p>
          <a:p>
            <a:endParaRPr lang="es-AR" dirty="0"/>
          </a:p>
          <a:p>
            <a:endParaRPr lang="es-AR" dirty="0"/>
          </a:p>
        </p:txBody>
      </p:sp>
      <p:pic>
        <p:nvPicPr>
          <p:cNvPr id="5" name="Imagen 4">
            <a:extLst>
              <a:ext uri="{FF2B5EF4-FFF2-40B4-BE49-F238E27FC236}">
                <a16:creationId xmlns:a16="http://schemas.microsoft.com/office/drawing/2014/main" id="{9FEB2E36-38FC-F944-A921-0915B0500509}"/>
              </a:ext>
            </a:extLst>
          </p:cNvPr>
          <p:cNvPicPr>
            <a:picLocks noChangeAspect="1"/>
          </p:cNvPicPr>
          <p:nvPr/>
        </p:nvPicPr>
        <p:blipFill>
          <a:blip r:embed="rId2"/>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332806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3DBCC-F100-DF48-9FDF-16BD0E70646B}"/>
              </a:ext>
            </a:extLst>
          </p:cNvPr>
          <p:cNvSpPr>
            <a:spLocks noGrp="1"/>
          </p:cNvSpPr>
          <p:nvPr>
            <p:ph type="title"/>
          </p:nvPr>
        </p:nvSpPr>
        <p:spPr>
          <a:xfrm>
            <a:off x="838200" y="365126"/>
            <a:ext cx="10515600" cy="537400"/>
          </a:xfrm>
        </p:spPr>
        <p:txBody>
          <a:bodyPr>
            <a:normAutofit fontScale="90000"/>
          </a:bodyPr>
          <a:lstStyle/>
          <a:p>
            <a:pPr algn="ctr"/>
            <a:r>
              <a:rPr lang="es-AR" b="1" dirty="0">
                <a:solidFill>
                  <a:schemeClr val="accent1"/>
                </a:solidFill>
              </a:rPr>
              <a:t>    </a:t>
            </a:r>
            <a:br>
              <a:rPr lang="es-AR" b="1" dirty="0">
                <a:solidFill>
                  <a:schemeClr val="accent1"/>
                </a:solidFill>
              </a:rPr>
            </a:br>
            <a:r>
              <a:rPr lang="es-AR" b="1" dirty="0">
                <a:solidFill>
                  <a:schemeClr val="accent1"/>
                </a:solidFill>
              </a:rPr>
              <a:t>        MARCHA DEL SILENCIO  18-02-2015</a:t>
            </a:r>
          </a:p>
        </p:txBody>
      </p:sp>
      <p:pic>
        <p:nvPicPr>
          <p:cNvPr id="5" name="Marcador de contenido 4">
            <a:extLst>
              <a:ext uri="{FF2B5EF4-FFF2-40B4-BE49-F238E27FC236}">
                <a16:creationId xmlns:a16="http://schemas.microsoft.com/office/drawing/2014/main" id="{8ACD084D-D9FD-0642-BED8-58DE39CEB806}"/>
              </a:ext>
            </a:extLst>
          </p:cNvPr>
          <p:cNvPicPr>
            <a:picLocks noGrp="1" noChangeAspect="1"/>
          </p:cNvPicPr>
          <p:nvPr>
            <p:ph idx="1"/>
          </p:nvPr>
        </p:nvPicPr>
        <p:blipFill>
          <a:blip r:embed="rId2"/>
          <a:stretch>
            <a:fillRect/>
          </a:stretch>
        </p:blipFill>
        <p:spPr>
          <a:xfrm>
            <a:off x="1672892" y="1368481"/>
            <a:ext cx="9178724" cy="4121038"/>
          </a:xfrm>
        </p:spPr>
      </p:pic>
      <p:pic>
        <p:nvPicPr>
          <p:cNvPr id="7" name="Imagen 6">
            <a:extLst>
              <a:ext uri="{FF2B5EF4-FFF2-40B4-BE49-F238E27FC236}">
                <a16:creationId xmlns:a16="http://schemas.microsoft.com/office/drawing/2014/main" id="{1C6B74B6-51CC-6644-BF7C-6579FF69E13D}"/>
              </a:ext>
            </a:extLst>
          </p:cNvPr>
          <p:cNvPicPr>
            <a:picLocks noChangeAspect="1"/>
          </p:cNvPicPr>
          <p:nvPr/>
        </p:nvPicPr>
        <p:blipFill>
          <a:blip r:embed="rId3"/>
          <a:stretch>
            <a:fillRect/>
          </a:stretch>
        </p:blipFill>
        <p:spPr>
          <a:xfrm>
            <a:off x="91094" y="5489519"/>
            <a:ext cx="2683824" cy="1368480"/>
          </a:xfrm>
          <a:prstGeom prst="rect">
            <a:avLst/>
          </a:prstGeom>
        </p:spPr>
      </p:pic>
    </p:spTree>
    <p:extLst>
      <p:ext uri="{BB962C8B-B14F-4D97-AF65-F5344CB8AC3E}">
        <p14:creationId xmlns:p14="http://schemas.microsoft.com/office/powerpoint/2010/main" val="312886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A465-44B8-1143-8822-33BFA108A764}"/>
              </a:ext>
            </a:extLst>
          </p:cNvPr>
          <p:cNvSpPr>
            <a:spLocks noGrp="1"/>
          </p:cNvSpPr>
          <p:nvPr>
            <p:ph type="title"/>
          </p:nvPr>
        </p:nvSpPr>
        <p:spPr/>
        <p:txBody>
          <a:bodyPr>
            <a:normAutofit fontScale="90000"/>
          </a:bodyPr>
          <a:lstStyle/>
          <a:p>
            <a:r>
              <a:rPr lang="es-AR" b="1" dirty="0">
                <a:solidFill>
                  <a:schemeClr val="accent1"/>
                </a:solidFill>
              </a:rPr>
              <a:t>   HOMENAJE DE LOS FISCALES  Y DE LA SOCIEDAD</a:t>
            </a:r>
            <a:br>
              <a:rPr lang="es-AR" b="1" dirty="0">
                <a:solidFill>
                  <a:schemeClr val="accent1"/>
                </a:solidFill>
              </a:rPr>
            </a:br>
            <a:r>
              <a:rPr lang="es-AR" b="1" dirty="0">
                <a:solidFill>
                  <a:schemeClr val="accent1"/>
                </a:solidFill>
              </a:rPr>
              <a:t>                   </a:t>
            </a:r>
            <a:endParaRPr lang="es-AR" dirty="0"/>
          </a:p>
        </p:txBody>
      </p:sp>
      <p:pic>
        <p:nvPicPr>
          <p:cNvPr id="5" name="Marcador de contenido 4">
            <a:extLst>
              <a:ext uri="{FF2B5EF4-FFF2-40B4-BE49-F238E27FC236}">
                <a16:creationId xmlns:a16="http://schemas.microsoft.com/office/drawing/2014/main" id="{E3B09F2F-27C0-5040-A041-190547668795}"/>
              </a:ext>
            </a:extLst>
          </p:cNvPr>
          <p:cNvPicPr>
            <a:picLocks noGrp="1" noChangeAspect="1"/>
          </p:cNvPicPr>
          <p:nvPr>
            <p:ph idx="1"/>
          </p:nvPr>
        </p:nvPicPr>
        <p:blipFill>
          <a:blip r:embed="rId2"/>
          <a:stretch>
            <a:fillRect/>
          </a:stretch>
        </p:blipFill>
        <p:spPr>
          <a:xfrm>
            <a:off x="838200" y="1825906"/>
            <a:ext cx="3791673" cy="3206188"/>
          </a:xfrm>
        </p:spPr>
      </p:pic>
      <p:pic>
        <p:nvPicPr>
          <p:cNvPr id="10" name="Imagen 9">
            <a:extLst>
              <a:ext uri="{FF2B5EF4-FFF2-40B4-BE49-F238E27FC236}">
                <a16:creationId xmlns:a16="http://schemas.microsoft.com/office/drawing/2014/main" id="{EE5C55AE-F79B-3D4B-8566-2F04848004C4}"/>
              </a:ext>
            </a:extLst>
          </p:cNvPr>
          <p:cNvPicPr>
            <a:picLocks noChangeAspect="1"/>
          </p:cNvPicPr>
          <p:nvPr/>
        </p:nvPicPr>
        <p:blipFill>
          <a:blip r:embed="rId3"/>
          <a:stretch>
            <a:fillRect/>
          </a:stretch>
        </p:blipFill>
        <p:spPr>
          <a:xfrm>
            <a:off x="5578246" y="1652586"/>
            <a:ext cx="5254908" cy="3576577"/>
          </a:xfrm>
          <a:prstGeom prst="rect">
            <a:avLst/>
          </a:prstGeom>
        </p:spPr>
      </p:pic>
      <p:pic>
        <p:nvPicPr>
          <p:cNvPr id="7" name="Imagen 6">
            <a:extLst>
              <a:ext uri="{FF2B5EF4-FFF2-40B4-BE49-F238E27FC236}">
                <a16:creationId xmlns:a16="http://schemas.microsoft.com/office/drawing/2014/main" id="{08A7C5F0-5C23-AB4E-8711-48B04D16F6BD}"/>
              </a:ext>
            </a:extLst>
          </p:cNvPr>
          <p:cNvPicPr>
            <a:picLocks noChangeAspect="1"/>
          </p:cNvPicPr>
          <p:nvPr/>
        </p:nvPicPr>
        <p:blipFill>
          <a:blip r:embed="rId4"/>
          <a:stretch>
            <a:fillRect/>
          </a:stretch>
        </p:blipFill>
        <p:spPr>
          <a:xfrm>
            <a:off x="91094" y="5427022"/>
            <a:ext cx="2683824" cy="1430977"/>
          </a:xfrm>
          <a:prstGeom prst="rect">
            <a:avLst/>
          </a:prstGeom>
        </p:spPr>
      </p:pic>
    </p:spTree>
    <p:extLst>
      <p:ext uri="{BB962C8B-B14F-4D97-AF65-F5344CB8AC3E}">
        <p14:creationId xmlns:p14="http://schemas.microsoft.com/office/powerpoint/2010/main" val="35664590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5480</TotalTime>
  <Words>2168</Words>
  <Application>Microsoft Macintosh PowerPoint</Application>
  <PresentationFormat>Panorámica</PresentationFormat>
  <Paragraphs>156</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Calibri Light</vt:lpstr>
      <vt:lpstr>Wingdings</vt:lpstr>
      <vt:lpstr>Tema de Office</vt:lpstr>
      <vt:lpstr>FEDERACION LATINOAMERICANA  DE FISCALES</vt:lpstr>
      <vt:lpstr>ORIGEN DE LA FEDERACION LATINOAMERICANA DE FISCALES CASO ALBERTO NISMAN </vt:lpstr>
      <vt:lpstr>DOCTOR ALBERTO NISMAN </vt:lpstr>
      <vt:lpstr>CAUSA  AMIA</vt:lpstr>
      <vt:lpstr>SUS ULTIMAS ENTREVISTAS CON LOS MEDIOS </vt:lpstr>
      <vt:lpstr>NISMAN ES ASESINADO….. </vt:lpstr>
      <vt:lpstr>MAGNICIDIO</vt:lpstr>
      <vt:lpstr>             MARCHA DEL SILENCIO  18-02-2015</vt:lpstr>
      <vt:lpstr>   HOMENAJE DE LOS FISCALES  Y DE LA SOCIEDAD                    </vt:lpstr>
      <vt:lpstr>RECLAMO  DE  LA  SOCIEDAD</vt:lpstr>
      <vt:lpstr>YO SOY NISMAN   - TODOS SOMOS NISMAN</vt:lpstr>
      <vt:lpstr>ENCUENTRO INTERNACIONAL DE ASOCIACIONES DE FISCALES FACULTAD DE DERECHO DE BUENOS AIRES 26-02-2016</vt:lpstr>
      <vt:lpstr>ENCUENTRO DE LAS ASOCIACIONES DE FISCALES EN RIO DE JANEIRO  7-10-2015</vt:lpstr>
      <vt:lpstr>ENCUENTRO DE LAS ASOCIACIONES DE FISCALES EN RIO DE JANEIRO – FIRMA DEL ACTA - 7-10-2015  </vt:lpstr>
      <vt:lpstr>CONSTITUCION DE LA FEDERACION LATINOAMERICANA DE FISCALES        República del Paraguay 27-05-2016</vt:lpstr>
      <vt:lpstr>REPUBLICA DEL PARAGUAY 27-05-2016</vt:lpstr>
      <vt:lpstr>ASAMBLEA GENERAL ORDINARIA DE LA FEDERACION LATINOAMERICANA DE FISCALES           BUENOS AIRES 29-05-2018</vt:lpstr>
      <vt:lpstr>Federación Latinoamericana de Fiscales   Buenos Aires 29-05-2019</vt:lpstr>
      <vt:lpstr>PRINCIPIOS</vt:lpstr>
      <vt:lpstr>OBJETIVOS</vt:lpstr>
      <vt:lpstr>Presentación de PowerPoint</vt:lpstr>
      <vt:lpstr>Presentación de PowerPoint</vt:lpstr>
      <vt:lpstr>  PRESIDENTES DE LAS ASOCIACIONES DE LA FLP PRIMERA CONFERENCIA ANUAL “Independencia de los Fiscales en sus países” FACULTAD DE DERECHO – UBA – MAYO 2018</vt:lpstr>
      <vt:lpstr>CASOS EN QUE INTERVINO LA FEDERACION LATINOAMERICANA DE FISCALES  RELACIONADOS CON LA SEGURIDAD E INDEPENDENCIA </vt:lpstr>
      <vt:lpstr>SEGURIDAD e INDEPENDENCIA</vt:lpstr>
      <vt:lpstr>SEGURIDAD DE LOS FISCALES</vt:lpstr>
      <vt:lpstr>SEGURIDAD:  ATENTADO CONTRA LA VIDA</vt:lpstr>
      <vt:lpstr>Independencia funcional de los Fiscales  Libertad de expresión </vt:lpstr>
      <vt:lpstr>Afectación de la Independencia de los Fiscales </vt:lpstr>
      <vt:lpstr>Afectación a la Independencia -  Desconocimiento de los Derechos sindicales (Chile)</vt:lpstr>
      <vt:lpstr>AFECTACION A LA INDEPENDENCIA  -  INTANGIBILIDAD SALARIAL - AUTARQUIA FINANCIERA CASO REPUBLICA DEL PERU</vt:lpstr>
      <vt:lpstr>AFECTACION A LA SEGURIDAD Y LA INDEPENDENCIA  CASO REPUBLICA ORIENTAL DEL URUGUAY</vt:lpstr>
      <vt:lpstr>AFECTACION A LA INDEPENDENCIA FUNCIONAL Y FINANCIERA CASO HONDURAS</vt:lpstr>
      <vt:lpstr>AFECTACION DE LA SEGURIDAD Y LA INDEPENDENCIA DE LOS FISCALES DE LA REPUBLICA DEL PARAGUAY</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PROTECCION INDIVIDUAL DE LOS FISCALES PROTECTING THE INDIVIDUAL PROSECUTORS</dc:title>
  <dc:creator>Usuario de Microsoft Office</dc:creator>
  <cp:lastModifiedBy>Microsoft Office User</cp:lastModifiedBy>
  <cp:revision>116</cp:revision>
  <cp:lastPrinted>2019-09-09T02:36:42Z</cp:lastPrinted>
  <dcterms:created xsi:type="dcterms:W3CDTF">2018-09-04T18:05:44Z</dcterms:created>
  <dcterms:modified xsi:type="dcterms:W3CDTF">2022-07-31T00:48:24Z</dcterms:modified>
</cp:coreProperties>
</file>